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56" r:id="rId5"/>
    <p:sldId id="257" r:id="rId6"/>
    <p:sldId id="273" r:id="rId7"/>
    <p:sldId id="258" r:id="rId8"/>
    <p:sldId id="261" r:id="rId9"/>
    <p:sldId id="293" r:id="rId10"/>
    <p:sldId id="307" r:id="rId11"/>
    <p:sldId id="276" r:id="rId12"/>
    <p:sldId id="271" r:id="rId13"/>
    <p:sldId id="278" r:id="rId14"/>
    <p:sldId id="260" r:id="rId15"/>
    <p:sldId id="294" r:id="rId16"/>
    <p:sldId id="295" r:id="rId17"/>
    <p:sldId id="266" r:id="rId18"/>
    <p:sldId id="308" r:id="rId19"/>
    <p:sldId id="299" r:id="rId20"/>
    <p:sldId id="309" r:id="rId21"/>
    <p:sldId id="310" r:id="rId22"/>
    <p:sldId id="311" r:id="rId23"/>
    <p:sldId id="283" r:id="rId24"/>
    <p:sldId id="285" r:id="rId25"/>
    <p:sldId id="300" r:id="rId26"/>
    <p:sldId id="312" r:id="rId27"/>
    <p:sldId id="314" r:id="rId28"/>
    <p:sldId id="313" r:id="rId29"/>
    <p:sldId id="315" r:id="rId30"/>
    <p:sldId id="317" r:id="rId31"/>
    <p:sldId id="316" r:id="rId32"/>
    <p:sldId id="301" r:id="rId33"/>
    <p:sldId id="292" r:id="rId34"/>
    <p:sldId id="291" r:id="rId35"/>
    <p:sldId id="318"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FD3007"/>
    <a:srgbClr val="0068FF"/>
    <a:srgbClr val="ED9E2B"/>
    <a:srgbClr val="8593A8"/>
    <a:srgbClr val="44546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18"/>
  </p:normalViewPr>
  <p:slideViewPr>
    <p:cSldViewPr snapToGrid="0">
      <p:cViewPr varScale="1">
        <p:scale>
          <a:sx n="108" d="100"/>
          <a:sy n="108" d="100"/>
        </p:scale>
        <p:origin x="714" y="120"/>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3/24/2023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63560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126057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3/24/2023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3/24/2023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3/24/2023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3/24/2023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3/24/2023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529779" y="4933046"/>
            <a:ext cx="5643404" cy="1756176"/>
          </a:xfrm>
        </p:spPr>
        <p:txBody>
          <a:bodyPr/>
          <a:lstStyle/>
          <a:p>
            <a:r>
              <a:rPr lang="en-US" sz="2000" b="1" i="0" dirty="0">
                <a:solidFill>
                  <a:srgbClr val="006C31"/>
                </a:solidFill>
                <a:effectLst/>
                <a:latin typeface="OpenSans-Bold"/>
              </a:rPr>
              <a:t>IBM Machine Learning Professional Certificate</a:t>
            </a:r>
          </a:p>
          <a:p>
            <a:pPr algn="l"/>
            <a:r>
              <a:rPr lang="en-US" sz="1200" b="1" dirty="0">
                <a:effectLst/>
                <a:latin typeface="OpenSans-Bold"/>
              </a:rPr>
              <a:t>Course 04: Unsupervised Machine Learning | </a:t>
            </a:r>
            <a:r>
              <a:rPr lang="en-US" sz="1200" b="1" dirty="0">
                <a:latin typeface="OpenSans-Bold"/>
              </a:rPr>
              <a:t>Dry Bean Dataset</a:t>
            </a:r>
            <a:endParaRPr lang="en-US" sz="2000" b="1" i="0" dirty="0">
              <a:solidFill>
                <a:srgbClr val="0068FF"/>
              </a:solidFill>
              <a:effectLst/>
              <a:latin typeface="OpenSans-Bold"/>
            </a:endParaRPr>
          </a:p>
          <a:p>
            <a:endParaRPr lang="en-US" sz="2400" dirty="0">
              <a:latin typeface="+mj-lt"/>
              <a:ea typeface="+mj-ea"/>
              <a:cs typeface="+mj-cs"/>
            </a:endParaRPr>
          </a:p>
          <a:p>
            <a:endParaRPr lang="en-US" sz="2400" dirty="0">
              <a:latin typeface="+mj-lt"/>
              <a:ea typeface="+mj-ea"/>
              <a:cs typeface="+mj-cs"/>
            </a:endParaRPr>
          </a:p>
        </p:txBody>
      </p:sp>
      <p:pic>
        <p:nvPicPr>
          <p:cNvPr id="5" name="Picture 4" descr="Text&#10;&#10;Description automatically generated with medium confidence">
            <a:extLst>
              <a:ext uri="{FF2B5EF4-FFF2-40B4-BE49-F238E27FC236}">
                <a16:creationId xmlns:a16="http://schemas.microsoft.com/office/drawing/2014/main" id="{E67D2060-E331-40BE-949C-696D3ED59807}"/>
              </a:ext>
            </a:extLst>
          </p:cNvPr>
          <p:cNvPicPr>
            <a:picLocks noChangeAspect="1"/>
          </p:cNvPicPr>
          <p:nvPr/>
        </p:nvPicPr>
        <p:blipFill>
          <a:blip r:embed="rId2"/>
          <a:stretch>
            <a:fillRect/>
          </a:stretch>
        </p:blipFill>
        <p:spPr>
          <a:xfrm>
            <a:off x="8849965" y="6099562"/>
            <a:ext cx="1743940" cy="589660"/>
          </a:xfrm>
          <a:prstGeom prst="rect">
            <a:avLst/>
          </a:prstGeo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59678" y="1187867"/>
            <a:ext cx="6810998" cy="3811424"/>
          </a:xfrm>
        </p:spPr>
        <p:txBody>
          <a:bodyPr/>
          <a:lstStyle/>
          <a:p>
            <a:r>
              <a:rPr lang="en-US" sz="4400" dirty="0"/>
              <a:t>Final Project Unsupervised Machine Learning:</a:t>
            </a:r>
            <a:br>
              <a:rPr lang="en-US" sz="4400" dirty="0"/>
            </a:br>
            <a:br>
              <a:rPr lang="en-US" sz="4400" dirty="0"/>
            </a:br>
            <a:r>
              <a:rPr lang="en-US" sz="4400" dirty="0"/>
              <a:t>Dry Bean Dataset</a:t>
            </a:r>
            <a:br>
              <a:rPr lang="en-US" sz="4400" dirty="0"/>
            </a:br>
            <a:br>
              <a:rPr lang="en-US" sz="4400" dirty="0"/>
            </a:br>
            <a:endParaRPr lang="en-US" sz="4400" dirty="0"/>
          </a:p>
        </p:txBody>
      </p:sp>
      <p:pic>
        <p:nvPicPr>
          <p:cNvPr id="7" name="Picture 6" descr="Icon&#10;&#10;Description automatically generated">
            <a:extLst>
              <a:ext uri="{FF2B5EF4-FFF2-40B4-BE49-F238E27FC236}">
                <a16:creationId xmlns:a16="http://schemas.microsoft.com/office/drawing/2014/main" id="{E7DEDF7A-A6D2-418C-A49D-0BE2635ECBC3}"/>
              </a:ext>
            </a:extLst>
          </p:cNvPr>
          <p:cNvPicPr>
            <a:picLocks noChangeAspect="1"/>
          </p:cNvPicPr>
          <p:nvPr/>
        </p:nvPicPr>
        <p:blipFill>
          <a:blip r:embed="rId3"/>
          <a:stretch>
            <a:fillRect/>
          </a:stretch>
        </p:blipFill>
        <p:spPr>
          <a:xfrm>
            <a:off x="873079" y="5261361"/>
            <a:ext cx="979918" cy="979918"/>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073021" y="1791018"/>
            <a:ext cx="9229020" cy="2810460"/>
          </a:xfrm>
        </p:spPr>
        <p:txBody>
          <a:bodyPr>
            <a:normAutofit/>
          </a:bodyPr>
          <a:lstStyle/>
          <a:p>
            <a:r>
              <a:rPr lang="en-US" sz="4400" dirty="0"/>
              <a:t>Exploratory Data Analysis  (EDA) + Feature Engineering Section</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1000" y="6356350"/>
            <a:ext cx="3429000"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10</a:t>
            </a:fld>
            <a:endParaRPr lang="en-US" sz="1800" dirty="0"/>
          </a:p>
        </p:txBody>
      </p:sp>
    </p:spTree>
    <p:extLst>
      <p:ext uri="{BB962C8B-B14F-4D97-AF65-F5344CB8AC3E}">
        <p14:creationId xmlns:p14="http://schemas.microsoft.com/office/powerpoint/2010/main" val="83604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a:xfrm>
            <a:off x="381000" y="6356350"/>
            <a:ext cx="3105684"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z="1800" smtClean="0"/>
              <a:pPr/>
              <a:t>11</a:t>
            </a:fld>
            <a:endParaRPr lang="en-US" sz="1800" dirty="0"/>
          </a:p>
        </p:txBody>
      </p:sp>
      <p:sp>
        <p:nvSpPr>
          <p:cNvPr id="12" name="TextBox 11">
            <a:extLst>
              <a:ext uri="{FF2B5EF4-FFF2-40B4-BE49-F238E27FC236}">
                <a16:creationId xmlns:a16="http://schemas.microsoft.com/office/drawing/2014/main" id="{4466A1B3-CC1D-4C3B-AC33-7030F0108BC9}"/>
              </a:ext>
            </a:extLst>
          </p:cNvPr>
          <p:cNvSpPr txBox="1"/>
          <p:nvPr/>
        </p:nvSpPr>
        <p:spPr>
          <a:xfrm>
            <a:off x="5480904" y="3429000"/>
            <a:ext cx="3480986" cy="646331"/>
          </a:xfrm>
          <a:prstGeom prst="rect">
            <a:avLst/>
          </a:prstGeom>
          <a:noFill/>
        </p:spPr>
        <p:txBody>
          <a:bodyPr wrap="square">
            <a:spAutoFit/>
          </a:bodyPr>
          <a:lstStyle/>
          <a:p>
            <a:r>
              <a:rPr lang="en-US" dirty="0"/>
              <a:t>Great, </a:t>
            </a:r>
            <a:r>
              <a:rPr lang="en-US" b="1" dirty="0">
                <a:solidFill>
                  <a:srgbClr val="006C31"/>
                </a:solidFill>
              </a:rPr>
              <a:t>no missing values </a:t>
            </a:r>
            <a:r>
              <a:rPr lang="en-US" dirty="0"/>
              <a:t>within our features !</a:t>
            </a:r>
          </a:p>
        </p:txBody>
      </p:sp>
      <p:sp>
        <p:nvSpPr>
          <p:cNvPr id="15" name="Title 1">
            <a:extLst>
              <a:ext uri="{FF2B5EF4-FFF2-40B4-BE49-F238E27FC236}">
                <a16:creationId xmlns:a16="http://schemas.microsoft.com/office/drawing/2014/main" id="{8FD681EF-A74D-4D45-AC06-740698B4B57E}"/>
              </a:ext>
            </a:extLst>
          </p:cNvPr>
          <p:cNvSpPr txBox="1">
            <a:spLocks/>
          </p:cNvSpPr>
          <p:nvPr/>
        </p:nvSpPr>
        <p:spPr>
          <a:xfrm>
            <a:off x="680382" y="-71927"/>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Exploratory Data Analysis</a:t>
            </a:r>
          </a:p>
        </p:txBody>
      </p:sp>
      <p:sp>
        <p:nvSpPr>
          <p:cNvPr id="5" name="TextBox 4">
            <a:extLst>
              <a:ext uri="{FF2B5EF4-FFF2-40B4-BE49-F238E27FC236}">
                <a16:creationId xmlns:a16="http://schemas.microsoft.com/office/drawing/2014/main" id="{BB99DC5B-EFC4-45F5-97E0-7886FB267149}"/>
              </a:ext>
            </a:extLst>
          </p:cNvPr>
          <p:cNvSpPr txBox="1"/>
          <p:nvPr/>
        </p:nvSpPr>
        <p:spPr>
          <a:xfrm>
            <a:off x="854897" y="1253636"/>
            <a:ext cx="2606098" cy="369332"/>
          </a:xfrm>
          <a:prstGeom prst="rect">
            <a:avLst/>
          </a:prstGeom>
          <a:noFill/>
        </p:spPr>
        <p:txBody>
          <a:bodyPr wrap="none" rtlCol="0">
            <a:spAutoFit/>
          </a:bodyPr>
          <a:lstStyle/>
          <a:p>
            <a:r>
              <a:rPr lang="en-US" b="1" dirty="0">
                <a:solidFill>
                  <a:srgbClr val="006C31"/>
                </a:solidFill>
              </a:rPr>
              <a:t>Checking for Null values</a:t>
            </a:r>
          </a:p>
        </p:txBody>
      </p:sp>
      <p:pic>
        <p:nvPicPr>
          <p:cNvPr id="7" name="Graphic 6" descr="Smiling face with solid fill with solid fill">
            <a:extLst>
              <a:ext uri="{FF2B5EF4-FFF2-40B4-BE49-F238E27FC236}">
                <a16:creationId xmlns:a16="http://schemas.microsoft.com/office/drawing/2014/main" id="{27376D02-943B-4FA3-B5B3-6BCB0B5F3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17004" y="2204110"/>
            <a:ext cx="914400" cy="914400"/>
          </a:xfrm>
          <a:prstGeom prst="rect">
            <a:avLst/>
          </a:prstGeom>
        </p:spPr>
      </p:pic>
      <p:pic>
        <p:nvPicPr>
          <p:cNvPr id="9" name="Picture 8">
            <a:extLst>
              <a:ext uri="{FF2B5EF4-FFF2-40B4-BE49-F238E27FC236}">
                <a16:creationId xmlns:a16="http://schemas.microsoft.com/office/drawing/2014/main" id="{13FAA91B-E579-4253-8931-25FA270003B9}"/>
              </a:ext>
            </a:extLst>
          </p:cNvPr>
          <p:cNvPicPr>
            <a:picLocks noChangeAspect="1"/>
          </p:cNvPicPr>
          <p:nvPr/>
        </p:nvPicPr>
        <p:blipFill>
          <a:blip r:embed="rId4"/>
          <a:stretch>
            <a:fillRect/>
          </a:stretch>
        </p:blipFill>
        <p:spPr>
          <a:xfrm>
            <a:off x="987829" y="1765789"/>
            <a:ext cx="2657475" cy="3838575"/>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1011885" y="1247670"/>
            <a:ext cx="7853123" cy="477204"/>
          </a:xfrm>
        </p:spPr>
        <p:txBody>
          <a:bodyPr/>
          <a:lstStyle/>
          <a:p>
            <a:r>
              <a:rPr lang="en-US" sz="1800" dirty="0">
                <a:solidFill>
                  <a:srgbClr val="006C31"/>
                </a:solidFill>
              </a:rPr>
              <a:t>- Identifying categorical features and numerical features: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12</a:t>
            </a:fld>
            <a:endParaRPr lang="en-US" sz="1800" dirty="0"/>
          </a:p>
        </p:txBody>
      </p:sp>
      <p:pic>
        <p:nvPicPr>
          <p:cNvPr id="6" name="Picture 5">
            <a:extLst>
              <a:ext uri="{FF2B5EF4-FFF2-40B4-BE49-F238E27FC236}">
                <a16:creationId xmlns:a16="http://schemas.microsoft.com/office/drawing/2014/main" id="{8ADA6C64-CEC8-4E61-BE82-FE29B9A3009A}"/>
              </a:ext>
            </a:extLst>
          </p:cNvPr>
          <p:cNvPicPr>
            <a:picLocks noChangeAspect="1"/>
          </p:cNvPicPr>
          <p:nvPr/>
        </p:nvPicPr>
        <p:blipFill>
          <a:blip r:embed="rId3"/>
          <a:stretch>
            <a:fillRect/>
          </a:stretch>
        </p:blipFill>
        <p:spPr>
          <a:xfrm>
            <a:off x="1282473" y="1886535"/>
            <a:ext cx="3095625" cy="3848100"/>
          </a:xfrm>
          <a:prstGeom prst="rect">
            <a:avLst/>
          </a:prstGeom>
        </p:spPr>
      </p:pic>
      <p:sp>
        <p:nvSpPr>
          <p:cNvPr id="10" name="Title 1">
            <a:extLst>
              <a:ext uri="{FF2B5EF4-FFF2-40B4-BE49-F238E27FC236}">
                <a16:creationId xmlns:a16="http://schemas.microsoft.com/office/drawing/2014/main" id="{B1F1A7AA-9B31-4A9D-8914-472F820F6A45}"/>
              </a:ext>
            </a:extLst>
          </p:cNvPr>
          <p:cNvSpPr txBox="1">
            <a:spLocks/>
          </p:cNvSpPr>
          <p:nvPr/>
        </p:nvSpPr>
        <p:spPr>
          <a:xfrm>
            <a:off x="868103" y="466855"/>
            <a:ext cx="9779183" cy="61915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Exploratory Data Analysis</a:t>
            </a:r>
          </a:p>
        </p:txBody>
      </p:sp>
      <p:cxnSp>
        <p:nvCxnSpPr>
          <p:cNvPr id="20" name="Connector: Elbow 19">
            <a:extLst>
              <a:ext uri="{FF2B5EF4-FFF2-40B4-BE49-F238E27FC236}">
                <a16:creationId xmlns:a16="http://schemas.microsoft.com/office/drawing/2014/main" id="{BD457F54-2897-45A4-B92A-B2AA37EB680C}"/>
              </a:ext>
            </a:extLst>
          </p:cNvPr>
          <p:cNvCxnSpPr>
            <a:cxnSpLocks/>
          </p:cNvCxnSpPr>
          <p:nvPr/>
        </p:nvCxnSpPr>
        <p:spPr>
          <a:xfrm rot="10800000">
            <a:off x="3837994" y="1986459"/>
            <a:ext cx="3934406" cy="80383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FB619C3-1354-4E5D-87A3-A5B4927B29B2}"/>
              </a:ext>
            </a:extLst>
          </p:cNvPr>
          <p:cNvCxnSpPr>
            <a:cxnSpLocks/>
          </p:cNvCxnSpPr>
          <p:nvPr/>
        </p:nvCxnSpPr>
        <p:spPr>
          <a:xfrm rot="10800000" flipV="1">
            <a:off x="3780542" y="2790295"/>
            <a:ext cx="4129513" cy="2362382"/>
          </a:xfrm>
          <a:prstGeom prst="bentConnector3">
            <a:avLst>
              <a:gd name="adj1" fmla="val 5090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83FAC2-6941-4AFC-B535-046CABF851D6}"/>
              </a:ext>
            </a:extLst>
          </p:cNvPr>
          <p:cNvSpPr txBox="1"/>
          <p:nvPr/>
        </p:nvSpPr>
        <p:spPr>
          <a:xfrm>
            <a:off x="8098419" y="2492450"/>
            <a:ext cx="2325445" cy="646331"/>
          </a:xfrm>
          <a:prstGeom prst="rect">
            <a:avLst/>
          </a:prstGeom>
          <a:noFill/>
        </p:spPr>
        <p:txBody>
          <a:bodyPr wrap="none" rtlCol="0">
            <a:spAutoFit/>
          </a:bodyPr>
          <a:lstStyle/>
          <a:p>
            <a:r>
              <a:rPr lang="en-US" dirty="0">
                <a:solidFill>
                  <a:srgbClr val="006C31"/>
                </a:solidFill>
              </a:rPr>
              <a:t>Integers + Float</a:t>
            </a:r>
          </a:p>
          <a:p>
            <a:r>
              <a:rPr lang="en-US" dirty="0">
                <a:solidFill>
                  <a:srgbClr val="006C31"/>
                </a:solidFill>
              </a:rPr>
              <a:t>(Numerical Features) </a:t>
            </a:r>
          </a:p>
        </p:txBody>
      </p:sp>
      <p:sp>
        <p:nvSpPr>
          <p:cNvPr id="34" name="TextBox 33">
            <a:extLst>
              <a:ext uri="{FF2B5EF4-FFF2-40B4-BE49-F238E27FC236}">
                <a16:creationId xmlns:a16="http://schemas.microsoft.com/office/drawing/2014/main" id="{1B1D3CE3-FE67-4B09-B8F2-D300DB283FD8}"/>
              </a:ext>
            </a:extLst>
          </p:cNvPr>
          <p:cNvSpPr txBox="1"/>
          <p:nvPr/>
        </p:nvSpPr>
        <p:spPr>
          <a:xfrm>
            <a:off x="8118007" y="4040779"/>
            <a:ext cx="3080371" cy="369332"/>
          </a:xfrm>
          <a:prstGeom prst="rect">
            <a:avLst/>
          </a:prstGeom>
          <a:noFill/>
        </p:spPr>
        <p:txBody>
          <a:bodyPr wrap="square" rtlCol="0">
            <a:spAutoFit/>
          </a:bodyPr>
          <a:lstStyle/>
          <a:p>
            <a:r>
              <a:rPr lang="en-US" dirty="0">
                <a:solidFill>
                  <a:srgbClr val="006C31"/>
                </a:solidFill>
              </a:rPr>
              <a:t>Categorical Features </a:t>
            </a:r>
          </a:p>
        </p:txBody>
      </p:sp>
      <p:cxnSp>
        <p:nvCxnSpPr>
          <p:cNvPr id="53" name="Connector: Elbow 52">
            <a:extLst>
              <a:ext uri="{FF2B5EF4-FFF2-40B4-BE49-F238E27FC236}">
                <a16:creationId xmlns:a16="http://schemas.microsoft.com/office/drawing/2014/main" id="{88FDB0C7-7FE3-430F-BE96-951A94E940B9}"/>
              </a:ext>
            </a:extLst>
          </p:cNvPr>
          <p:cNvCxnSpPr>
            <a:cxnSpLocks/>
          </p:cNvCxnSpPr>
          <p:nvPr/>
        </p:nvCxnSpPr>
        <p:spPr>
          <a:xfrm rot="10800000" flipV="1">
            <a:off x="3798591" y="4225445"/>
            <a:ext cx="4093414" cy="1184172"/>
          </a:xfrm>
          <a:prstGeom prst="bentConnector3">
            <a:avLst>
              <a:gd name="adj1" fmla="val 3700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07DF649-2506-42E3-9639-9EF09F0CE35C}"/>
              </a:ext>
            </a:extLst>
          </p:cNvPr>
          <p:cNvSpPr/>
          <p:nvPr/>
        </p:nvSpPr>
        <p:spPr>
          <a:xfrm>
            <a:off x="7829853" y="2698854"/>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D9F32D-03E2-4AC8-9EDE-FE9BA20278BB}"/>
              </a:ext>
            </a:extLst>
          </p:cNvPr>
          <p:cNvSpPr/>
          <p:nvPr/>
        </p:nvSpPr>
        <p:spPr>
          <a:xfrm>
            <a:off x="7832945" y="4134003"/>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53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06203" y="210253"/>
            <a:ext cx="9779183" cy="753679"/>
          </a:xfrm>
        </p:spPr>
        <p:txBody>
          <a:bodyPr/>
          <a:lstStyle/>
          <a:p>
            <a:r>
              <a:rPr lang="en-US" dirty="0"/>
              <a:t>Exploratory Data Analysis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13</a:t>
            </a:fld>
            <a:endParaRPr lang="en-US" sz="1800" dirty="0"/>
          </a:p>
        </p:txBody>
      </p:sp>
      <p:sp>
        <p:nvSpPr>
          <p:cNvPr id="10" name="TextBox 9">
            <a:extLst>
              <a:ext uri="{FF2B5EF4-FFF2-40B4-BE49-F238E27FC236}">
                <a16:creationId xmlns:a16="http://schemas.microsoft.com/office/drawing/2014/main" id="{8787ADC3-EF8C-4694-84B1-786F890FF893}"/>
              </a:ext>
            </a:extLst>
          </p:cNvPr>
          <p:cNvSpPr txBox="1"/>
          <p:nvPr/>
        </p:nvSpPr>
        <p:spPr>
          <a:xfrm>
            <a:off x="906203" y="1103239"/>
            <a:ext cx="6096000"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Exploring the target variable :</a:t>
            </a:r>
          </a:p>
        </p:txBody>
      </p:sp>
      <p:sp>
        <p:nvSpPr>
          <p:cNvPr id="12" name="TextBox 11">
            <a:extLst>
              <a:ext uri="{FF2B5EF4-FFF2-40B4-BE49-F238E27FC236}">
                <a16:creationId xmlns:a16="http://schemas.microsoft.com/office/drawing/2014/main" id="{A27CAB70-EFB5-46FD-AF33-E91FECE503E2}"/>
              </a:ext>
            </a:extLst>
          </p:cNvPr>
          <p:cNvSpPr txBox="1"/>
          <p:nvPr/>
        </p:nvSpPr>
        <p:spPr>
          <a:xfrm>
            <a:off x="6696502" y="1231021"/>
            <a:ext cx="3800475" cy="1754326"/>
          </a:xfrm>
          <a:prstGeom prst="rect">
            <a:avLst/>
          </a:prstGeom>
          <a:noFill/>
        </p:spPr>
        <p:txBody>
          <a:bodyPr wrap="square">
            <a:spAutoFit/>
          </a:bodyPr>
          <a:lstStyle/>
          <a:p>
            <a:pPr algn="just"/>
            <a:r>
              <a:rPr lang="en-US" dirty="0"/>
              <a:t>As shown, we have unbalanced bean dataset, since there are less observations for some classes as BARBUNYA and BOMBAY, in this presentation we will discover if this could affect the clustering process. </a:t>
            </a:r>
          </a:p>
        </p:txBody>
      </p:sp>
      <p:pic>
        <p:nvPicPr>
          <p:cNvPr id="8" name="Picture 7">
            <a:extLst>
              <a:ext uri="{FF2B5EF4-FFF2-40B4-BE49-F238E27FC236}">
                <a16:creationId xmlns:a16="http://schemas.microsoft.com/office/drawing/2014/main" id="{E752C1F3-EFDF-4BD6-9CA8-3B28BC8C3188}"/>
              </a:ext>
            </a:extLst>
          </p:cNvPr>
          <p:cNvPicPr>
            <a:picLocks noChangeAspect="1"/>
          </p:cNvPicPr>
          <p:nvPr/>
        </p:nvPicPr>
        <p:blipFill>
          <a:blip r:embed="rId2"/>
          <a:stretch>
            <a:fillRect/>
          </a:stretch>
        </p:blipFill>
        <p:spPr>
          <a:xfrm>
            <a:off x="989330" y="1666697"/>
            <a:ext cx="5503650" cy="4447935"/>
          </a:xfrm>
          <a:prstGeom prst="rect">
            <a:avLst/>
          </a:prstGeom>
        </p:spPr>
      </p:pic>
      <p:pic>
        <p:nvPicPr>
          <p:cNvPr id="4" name="Picture 3">
            <a:extLst>
              <a:ext uri="{FF2B5EF4-FFF2-40B4-BE49-F238E27FC236}">
                <a16:creationId xmlns:a16="http://schemas.microsoft.com/office/drawing/2014/main" id="{886EEC38-1EFC-4F89-9E4B-97EFE12A8EDA}"/>
              </a:ext>
            </a:extLst>
          </p:cNvPr>
          <p:cNvPicPr>
            <a:picLocks noChangeAspect="1"/>
          </p:cNvPicPr>
          <p:nvPr/>
        </p:nvPicPr>
        <p:blipFill>
          <a:blip r:embed="rId3"/>
          <a:stretch>
            <a:fillRect/>
          </a:stretch>
        </p:blipFill>
        <p:spPr>
          <a:xfrm>
            <a:off x="7525176" y="3189329"/>
            <a:ext cx="2143125" cy="2333625"/>
          </a:xfrm>
          <a:prstGeom prst="rect">
            <a:avLst/>
          </a:prstGeom>
        </p:spPr>
      </p:pic>
    </p:spTree>
    <p:extLst>
      <p:ext uri="{BB962C8B-B14F-4D97-AF65-F5344CB8AC3E}">
        <p14:creationId xmlns:p14="http://schemas.microsoft.com/office/powerpoint/2010/main" val="113120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2371436"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14</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 Studying the correlations between features using Heat Map!</a:t>
            </a:r>
          </a:p>
        </p:txBody>
      </p:sp>
      <p:sp>
        <p:nvSpPr>
          <p:cNvPr id="2" name="TextBox 1">
            <a:extLst>
              <a:ext uri="{FF2B5EF4-FFF2-40B4-BE49-F238E27FC236}">
                <a16:creationId xmlns:a16="http://schemas.microsoft.com/office/drawing/2014/main" id="{6F8317FE-39F9-4031-B60C-F64B9D07859F}"/>
              </a:ext>
            </a:extLst>
          </p:cNvPr>
          <p:cNvSpPr txBox="1"/>
          <p:nvPr/>
        </p:nvSpPr>
        <p:spPr>
          <a:xfrm>
            <a:off x="8374826" y="2163879"/>
            <a:ext cx="3436173" cy="1815882"/>
          </a:xfrm>
          <a:prstGeom prst="rect">
            <a:avLst/>
          </a:prstGeom>
          <a:noFill/>
        </p:spPr>
        <p:txBody>
          <a:bodyPr wrap="square" rtlCol="0">
            <a:spAutoFit/>
          </a:bodyPr>
          <a:lstStyle/>
          <a:p>
            <a:r>
              <a:rPr lang="en-US" sz="1600" dirty="0"/>
              <a:t>The goal of this matrix is to show the </a:t>
            </a:r>
            <a:r>
              <a:rPr lang="en-US" sz="1600" b="1" dirty="0">
                <a:solidFill>
                  <a:srgbClr val="006C31"/>
                </a:solidFill>
                <a:latin typeface="+mj-lt"/>
              </a:rPr>
              <a:t>correlations</a:t>
            </a:r>
            <a:r>
              <a:rPr lang="en-US" sz="1600" dirty="0"/>
              <a:t> between features, and this is useful for feature engineering techniques in the coming slides will show these </a:t>
            </a:r>
            <a:r>
              <a:rPr lang="en-US" sz="1600" b="1" dirty="0">
                <a:solidFill>
                  <a:srgbClr val="006C31"/>
                </a:solidFill>
                <a:latin typeface="+mj-lt"/>
              </a:rPr>
              <a:t>correlations </a:t>
            </a:r>
            <a:r>
              <a:rPr lang="en-US" sz="1600" dirty="0"/>
              <a:t>more clearly through data frames.</a:t>
            </a:r>
          </a:p>
        </p:txBody>
      </p:sp>
      <p:pic>
        <p:nvPicPr>
          <p:cNvPr id="6" name="Picture 5" descr="Chart, treemap chart&#10;&#10;Description automatically generated">
            <a:extLst>
              <a:ext uri="{FF2B5EF4-FFF2-40B4-BE49-F238E27FC236}">
                <a16:creationId xmlns:a16="http://schemas.microsoft.com/office/drawing/2014/main" id="{696D64F6-6513-43DA-A6F2-87263C1EC9C3}"/>
              </a:ext>
            </a:extLst>
          </p:cNvPr>
          <p:cNvPicPr>
            <a:picLocks noChangeAspect="1"/>
          </p:cNvPicPr>
          <p:nvPr/>
        </p:nvPicPr>
        <p:blipFill>
          <a:blip r:embed="rId2"/>
          <a:stretch>
            <a:fillRect/>
          </a:stretch>
        </p:blipFill>
        <p:spPr>
          <a:xfrm>
            <a:off x="657333" y="1452352"/>
            <a:ext cx="7227966" cy="4407822"/>
          </a:xfrm>
          <a:prstGeom prst="rect">
            <a:avLst/>
          </a:prstGeom>
        </p:spPr>
      </p:pic>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spTree>
    <p:extLst>
      <p:ext uri="{BB962C8B-B14F-4D97-AF65-F5344CB8AC3E}">
        <p14:creationId xmlns:p14="http://schemas.microsoft.com/office/powerpoint/2010/main" val="27215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15</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 Studying the highest correlations between the features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pic>
        <p:nvPicPr>
          <p:cNvPr id="10" name="Picture 9">
            <a:extLst>
              <a:ext uri="{FF2B5EF4-FFF2-40B4-BE49-F238E27FC236}">
                <a16:creationId xmlns:a16="http://schemas.microsoft.com/office/drawing/2014/main" id="{30B4B0E9-F418-4995-90F0-61FA87471FD9}"/>
              </a:ext>
            </a:extLst>
          </p:cNvPr>
          <p:cNvPicPr>
            <a:picLocks noChangeAspect="1"/>
          </p:cNvPicPr>
          <p:nvPr/>
        </p:nvPicPr>
        <p:blipFill>
          <a:blip r:embed="rId2"/>
          <a:stretch>
            <a:fillRect/>
          </a:stretch>
        </p:blipFill>
        <p:spPr>
          <a:xfrm>
            <a:off x="1690686" y="1461891"/>
            <a:ext cx="3933825" cy="4772025"/>
          </a:xfrm>
          <a:prstGeom prst="rect">
            <a:avLst/>
          </a:prstGeom>
        </p:spPr>
      </p:pic>
      <p:sp>
        <p:nvSpPr>
          <p:cNvPr id="14" name="TextBox 13">
            <a:extLst>
              <a:ext uri="{FF2B5EF4-FFF2-40B4-BE49-F238E27FC236}">
                <a16:creationId xmlns:a16="http://schemas.microsoft.com/office/drawing/2014/main" id="{4E33DDE4-D9E9-4D8F-B362-498A928B3E20}"/>
              </a:ext>
            </a:extLst>
          </p:cNvPr>
          <p:cNvSpPr txBox="1"/>
          <p:nvPr/>
        </p:nvSpPr>
        <p:spPr>
          <a:xfrm>
            <a:off x="6567491" y="3023284"/>
            <a:ext cx="4001902" cy="1077218"/>
          </a:xfrm>
          <a:prstGeom prst="rect">
            <a:avLst/>
          </a:prstGeom>
          <a:noFill/>
        </p:spPr>
        <p:txBody>
          <a:bodyPr wrap="square" rtlCol="0">
            <a:spAutoFit/>
          </a:bodyPr>
          <a:lstStyle/>
          <a:p>
            <a:pPr algn="just"/>
            <a:r>
              <a:rPr lang="en-US" sz="1600" dirty="0"/>
              <a:t>We can notice that there is high correlation between the features because most of them are geometric features describe the shape of the bean.</a:t>
            </a:r>
          </a:p>
        </p:txBody>
      </p:sp>
    </p:spTree>
    <p:extLst>
      <p:ext uri="{BB962C8B-B14F-4D97-AF65-F5344CB8AC3E}">
        <p14:creationId xmlns:p14="http://schemas.microsoft.com/office/powerpoint/2010/main" val="3777294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167356" y="6356350"/>
            <a:ext cx="1767114"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16</a:t>
            </a:fld>
            <a:endParaRPr lang="en-US" sz="1800" dirty="0"/>
          </a:p>
        </p:txBody>
      </p:sp>
      <p:sp>
        <p:nvSpPr>
          <p:cNvPr id="10" name="Title 1">
            <a:extLst>
              <a:ext uri="{FF2B5EF4-FFF2-40B4-BE49-F238E27FC236}">
                <a16:creationId xmlns:a16="http://schemas.microsoft.com/office/drawing/2014/main" id="{5FE87A59-350C-42BE-9521-DCC0E8950861}"/>
              </a:ext>
            </a:extLst>
          </p:cNvPr>
          <p:cNvSpPr>
            <a:spLocks noGrp="1"/>
          </p:cNvSpPr>
          <p:nvPr>
            <p:ph type="title"/>
          </p:nvPr>
        </p:nvSpPr>
        <p:spPr>
          <a:xfrm>
            <a:off x="727561" y="207683"/>
            <a:ext cx="9779183" cy="721022"/>
          </a:xfrm>
        </p:spPr>
        <p:txBody>
          <a:bodyPr/>
          <a:lstStyle/>
          <a:p>
            <a:pPr>
              <a:lnSpc>
                <a:spcPct val="90000"/>
              </a:lnSpc>
              <a:spcBef>
                <a:spcPct val="0"/>
              </a:spcBef>
            </a:pPr>
            <a:r>
              <a:rPr lang="en-US" sz="4800" b="1" dirty="0">
                <a:latin typeface="+mj-lt"/>
                <a:ea typeface="+mj-ea"/>
                <a:cs typeface="+mj-cs"/>
              </a:rPr>
              <a:t>Exploratory Data Analysis</a:t>
            </a:r>
          </a:p>
        </p:txBody>
      </p:sp>
      <p:pic>
        <p:nvPicPr>
          <p:cNvPr id="9" name="Picture 8" descr="Background pattern&#10;&#10;Description automatically generated">
            <a:extLst>
              <a:ext uri="{FF2B5EF4-FFF2-40B4-BE49-F238E27FC236}">
                <a16:creationId xmlns:a16="http://schemas.microsoft.com/office/drawing/2014/main" id="{46C5F8FB-4714-42B1-B033-EC09DF9FB820}"/>
              </a:ext>
            </a:extLst>
          </p:cNvPr>
          <p:cNvPicPr>
            <a:picLocks noChangeAspect="1"/>
          </p:cNvPicPr>
          <p:nvPr/>
        </p:nvPicPr>
        <p:blipFill>
          <a:blip r:embed="rId2"/>
          <a:stretch>
            <a:fillRect/>
          </a:stretch>
        </p:blipFill>
        <p:spPr>
          <a:xfrm>
            <a:off x="4858723" y="1247775"/>
            <a:ext cx="4951354" cy="4730252"/>
          </a:xfrm>
          <a:prstGeom prst="rect">
            <a:avLst/>
          </a:prstGeom>
        </p:spPr>
      </p:pic>
      <p:pic>
        <p:nvPicPr>
          <p:cNvPr id="12" name="Picture 11">
            <a:extLst>
              <a:ext uri="{FF2B5EF4-FFF2-40B4-BE49-F238E27FC236}">
                <a16:creationId xmlns:a16="http://schemas.microsoft.com/office/drawing/2014/main" id="{432D10BD-9F37-4A56-B031-B9A786175BD3}"/>
              </a:ext>
            </a:extLst>
          </p:cNvPr>
          <p:cNvPicPr>
            <a:picLocks noChangeAspect="1"/>
          </p:cNvPicPr>
          <p:nvPr/>
        </p:nvPicPr>
        <p:blipFill>
          <a:blip r:embed="rId3"/>
          <a:stretch>
            <a:fillRect/>
          </a:stretch>
        </p:blipFill>
        <p:spPr>
          <a:xfrm>
            <a:off x="9939338" y="2386012"/>
            <a:ext cx="1618040" cy="2085975"/>
          </a:xfrm>
          <a:prstGeom prst="rect">
            <a:avLst/>
          </a:prstGeom>
        </p:spPr>
      </p:pic>
      <p:sp>
        <p:nvSpPr>
          <p:cNvPr id="14" name="TextBox 13">
            <a:extLst>
              <a:ext uri="{FF2B5EF4-FFF2-40B4-BE49-F238E27FC236}">
                <a16:creationId xmlns:a16="http://schemas.microsoft.com/office/drawing/2014/main" id="{56F39F3A-5880-46A8-8FFB-51AFD0D07949}"/>
              </a:ext>
            </a:extLst>
          </p:cNvPr>
          <p:cNvSpPr txBox="1"/>
          <p:nvPr/>
        </p:nvSpPr>
        <p:spPr>
          <a:xfrm>
            <a:off x="727561" y="879973"/>
            <a:ext cx="6096000"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Pair plot</a:t>
            </a:r>
          </a:p>
        </p:txBody>
      </p:sp>
      <p:sp>
        <p:nvSpPr>
          <p:cNvPr id="15" name="TextBox 14">
            <a:extLst>
              <a:ext uri="{FF2B5EF4-FFF2-40B4-BE49-F238E27FC236}">
                <a16:creationId xmlns:a16="http://schemas.microsoft.com/office/drawing/2014/main" id="{127AFDFD-1708-405A-A798-EA7F86B2E68F}"/>
              </a:ext>
            </a:extLst>
          </p:cNvPr>
          <p:cNvSpPr txBox="1"/>
          <p:nvPr/>
        </p:nvSpPr>
        <p:spPr>
          <a:xfrm>
            <a:off x="727561" y="1600995"/>
            <a:ext cx="4001902" cy="1077218"/>
          </a:xfrm>
          <a:prstGeom prst="rect">
            <a:avLst/>
          </a:prstGeom>
          <a:noFill/>
        </p:spPr>
        <p:txBody>
          <a:bodyPr wrap="square" rtlCol="0">
            <a:spAutoFit/>
          </a:bodyPr>
          <a:lstStyle/>
          <a:p>
            <a:pPr algn="just"/>
            <a:r>
              <a:rPr lang="en-US" sz="1600" dirty="0"/>
              <a:t>Using pair plot we can obtain the linearity between the features in addition of that we can see how beans classes are distributed to form the clusters. </a:t>
            </a:r>
          </a:p>
        </p:txBody>
      </p:sp>
    </p:spTree>
    <p:extLst>
      <p:ext uri="{BB962C8B-B14F-4D97-AF65-F5344CB8AC3E}">
        <p14:creationId xmlns:p14="http://schemas.microsoft.com/office/powerpoint/2010/main" val="3967081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0999" y="6356350"/>
            <a:ext cx="2426855"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17</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886588"/>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Skewness examination in the dataset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pic>
        <p:nvPicPr>
          <p:cNvPr id="4" name="Picture 3">
            <a:extLst>
              <a:ext uri="{FF2B5EF4-FFF2-40B4-BE49-F238E27FC236}">
                <a16:creationId xmlns:a16="http://schemas.microsoft.com/office/drawing/2014/main" id="{7C3FE9A6-7299-4C34-A383-26E2909F9F0B}"/>
              </a:ext>
            </a:extLst>
          </p:cNvPr>
          <p:cNvPicPr>
            <a:picLocks noChangeAspect="1"/>
          </p:cNvPicPr>
          <p:nvPr/>
        </p:nvPicPr>
        <p:blipFill rotWithShape="1">
          <a:blip r:embed="rId2"/>
          <a:srcRect r="19142"/>
          <a:stretch/>
        </p:blipFill>
        <p:spPr>
          <a:xfrm>
            <a:off x="8799355" y="3241675"/>
            <a:ext cx="2587770" cy="3114675"/>
          </a:xfrm>
          <a:prstGeom prst="rect">
            <a:avLst/>
          </a:prstGeom>
        </p:spPr>
      </p:pic>
      <p:sp>
        <p:nvSpPr>
          <p:cNvPr id="11" name="TextBox 10">
            <a:extLst>
              <a:ext uri="{FF2B5EF4-FFF2-40B4-BE49-F238E27FC236}">
                <a16:creationId xmlns:a16="http://schemas.microsoft.com/office/drawing/2014/main" id="{887D11D9-9041-4660-A9C9-C90E6FFC14BF}"/>
              </a:ext>
            </a:extLst>
          </p:cNvPr>
          <p:cNvSpPr txBox="1"/>
          <p:nvPr/>
        </p:nvSpPr>
        <p:spPr>
          <a:xfrm>
            <a:off x="418214" y="1944420"/>
            <a:ext cx="4853149" cy="3293209"/>
          </a:xfrm>
          <a:prstGeom prst="rect">
            <a:avLst/>
          </a:prstGeom>
          <a:noFill/>
        </p:spPr>
        <p:txBody>
          <a:bodyPr wrap="square">
            <a:spAutoFit/>
          </a:bodyPr>
          <a:lstStyle/>
          <a:p>
            <a:pPr algn="just"/>
            <a:r>
              <a:rPr lang="en-US" sz="1600" dirty="0"/>
              <a:t>Skewness examination in the features in anticipation of transformations.</a:t>
            </a:r>
          </a:p>
          <a:p>
            <a:pPr algn="just"/>
            <a:endParaRPr lang="en-US" sz="1600" dirty="0"/>
          </a:p>
          <a:p>
            <a:pPr algn="just"/>
            <a:r>
              <a:rPr lang="en-US" sz="1600" dirty="0"/>
              <a:t>We take in our consideration the following:</a:t>
            </a:r>
          </a:p>
          <a:p>
            <a:pPr algn="just"/>
            <a:endParaRPr lang="en-US" sz="1600" dirty="0"/>
          </a:p>
          <a:p>
            <a:pPr marL="285750" indent="-285750" algn="just">
              <a:buFont typeface="Arial" panose="020B0604020202020204" pitchFamily="34" charset="0"/>
              <a:buChar char="•"/>
            </a:pPr>
            <a:r>
              <a:rPr lang="en-US" sz="1600" dirty="0">
                <a:solidFill>
                  <a:srgbClr val="00B050"/>
                </a:solidFill>
              </a:rPr>
              <a:t> (nearly 0) or (-0.75 &lt; value &lt; 0.75) no skewness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solidFill>
                  <a:srgbClr val="7030A0"/>
                </a:solidFill>
              </a:rPr>
              <a:t>Positive (value &gt; +0.75): right skewness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solidFill>
                  <a:srgbClr val="C00000"/>
                </a:solidFill>
              </a:rPr>
              <a:t>negative (value &lt;-0.75): left skewness</a:t>
            </a:r>
          </a:p>
          <a:p>
            <a:pPr marL="285750" indent="-285750" algn="just">
              <a:buFont typeface="Arial" panose="020B0604020202020204" pitchFamily="34" charset="0"/>
              <a:buChar char="•"/>
            </a:pPr>
            <a:endParaRPr lang="en-US" sz="1600" dirty="0">
              <a:solidFill>
                <a:srgbClr val="C00000"/>
              </a:solidFill>
            </a:endParaRPr>
          </a:p>
          <a:p>
            <a:pPr marL="285750" indent="-285750" algn="just">
              <a:buFont typeface="Arial" panose="020B0604020202020204" pitchFamily="34" charset="0"/>
              <a:buChar char="•"/>
            </a:pPr>
            <a:endParaRPr lang="en-US" sz="1600" dirty="0">
              <a:solidFill>
                <a:srgbClr val="C00000"/>
              </a:solidFill>
            </a:endParaRPr>
          </a:p>
          <a:p>
            <a:pPr marL="285750" indent="-285750" algn="just">
              <a:buFont typeface="Arial" panose="020B0604020202020204" pitchFamily="34" charset="0"/>
              <a:buChar char="•"/>
            </a:pPr>
            <a:endParaRPr lang="en-US" sz="1600" dirty="0">
              <a:solidFill>
                <a:srgbClr val="C00000"/>
              </a:solidFill>
            </a:endParaRPr>
          </a:p>
        </p:txBody>
      </p:sp>
      <p:pic>
        <p:nvPicPr>
          <p:cNvPr id="9" name="Picture 8">
            <a:extLst>
              <a:ext uri="{FF2B5EF4-FFF2-40B4-BE49-F238E27FC236}">
                <a16:creationId xmlns:a16="http://schemas.microsoft.com/office/drawing/2014/main" id="{241D7591-56A2-4C34-9DD0-6E6383652CCB}"/>
              </a:ext>
            </a:extLst>
          </p:cNvPr>
          <p:cNvPicPr>
            <a:picLocks noChangeAspect="1"/>
          </p:cNvPicPr>
          <p:nvPr/>
        </p:nvPicPr>
        <p:blipFill>
          <a:blip r:embed="rId3"/>
          <a:stretch>
            <a:fillRect/>
          </a:stretch>
        </p:blipFill>
        <p:spPr>
          <a:xfrm>
            <a:off x="5449926" y="2003011"/>
            <a:ext cx="2587770" cy="4353339"/>
          </a:xfrm>
          <a:prstGeom prst="rect">
            <a:avLst/>
          </a:prstGeom>
        </p:spPr>
      </p:pic>
      <p:sp>
        <p:nvSpPr>
          <p:cNvPr id="2" name="TextBox 1">
            <a:extLst>
              <a:ext uri="{FF2B5EF4-FFF2-40B4-BE49-F238E27FC236}">
                <a16:creationId xmlns:a16="http://schemas.microsoft.com/office/drawing/2014/main" id="{D1103ABD-5DB8-41A0-868C-BA90555E1907}"/>
              </a:ext>
            </a:extLst>
          </p:cNvPr>
          <p:cNvSpPr txBox="1"/>
          <p:nvPr/>
        </p:nvSpPr>
        <p:spPr>
          <a:xfrm>
            <a:off x="6131101" y="1430949"/>
            <a:ext cx="1315809" cy="369332"/>
          </a:xfrm>
          <a:prstGeom prst="rect">
            <a:avLst/>
          </a:prstGeom>
          <a:noFill/>
        </p:spPr>
        <p:txBody>
          <a:bodyPr wrap="none" rtlCol="0">
            <a:spAutoFit/>
          </a:bodyPr>
          <a:lstStyle/>
          <a:p>
            <a:r>
              <a:rPr lang="en-US" dirty="0">
                <a:solidFill>
                  <a:srgbClr val="006C31"/>
                </a:solidFill>
              </a:rPr>
              <a:t>All features</a:t>
            </a:r>
          </a:p>
        </p:txBody>
      </p:sp>
      <p:sp>
        <p:nvSpPr>
          <p:cNvPr id="10" name="TextBox 9">
            <a:extLst>
              <a:ext uri="{FF2B5EF4-FFF2-40B4-BE49-F238E27FC236}">
                <a16:creationId xmlns:a16="http://schemas.microsoft.com/office/drawing/2014/main" id="{A6E191E6-E13C-4231-837C-1320BA97909E}"/>
              </a:ext>
            </a:extLst>
          </p:cNvPr>
          <p:cNvSpPr txBox="1"/>
          <p:nvPr/>
        </p:nvSpPr>
        <p:spPr>
          <a:xfrm>
            <a:off x="8475201" y="2691884"/>
            <a:ext cx="3236079" cy="369332"/>
          </a:xfrm>
          <a:prstGeom prst="rect">
            <a:avLst/>
          </a:prstGeom>
          <a:noFill/>
        </p:spPr>
        <p:txBody>
          <a:bodyPr wrap="none" rtlCol="0">
            <a:spAutoFit/>
          </a:bodyPr>
          <a:lstStyle/>
          <a:p>
            <a:r>
              <a:rPr lang="en-US" dirty="0">
                <a:solidFill>
                  <a:srgbClr val="006C31"/>
                </a:solidFill>
              </a:rPr>
              <a:t>Feature should be transformed</a:t>
            </a:r>
          </a:p>
        </p:txBody>
      </p:sp>
    </p:spTree>
    <p:extLst>
      <p:ext uri="{BB962C8B-B14F-4D97-AF65-F5344CB8AC3E}">
        <p14:creationId xmlns:p14="http://schemas.microsoft.com/office/powerpoint/2010/main" val="298481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18</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Applying Log transformation to right skewed data.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Feature Engineering</a:t>
            </a:r>
          </a:p>
        </p:txBody>
      </p:sp>
      <p:pic>
        <p:nvPicPr>
          <p:cNvPr id="4" name="Picture 3">
            <a:extLst>
              <a:ext uri="{FF2B5EF4-FFF2-40B4-BE49-F238E27FC236}">
                <a16:creationId xmlns:a16="http://schemas.microsoft.com/office/drawing/2014/main" id="{1F3D8140-88FB-4490-BEBB-9CFA80EF6012}"/>
              </a:ext>
            </a:extLst>
          </p:cNvPr>
          <p:cNvPicPr>
            <a:picLocks noChangeAspect="1"/>
          </p:cNvPicPr>
          <p:nvPr/>
        </p:nvPicPr>
        <p:blipFill>
          <a:blip r:embed="rId2"/>
          <a:stretch>
            <a:fillRect/>
          </a:stretch>
        </p:blipFill>
        <p:spPr>
          <a:xfrm>
            <a:off x="1805459" y="3109912"/>
            <a:ext cx="2733675" cy="2000250"/>
          </a:xfrm>
          <a:prstGeom prst="rect">
            <a:avLst/>
          </a:prstGeom>
        </p:spPr>
      </p:pic>
      <p:pic>
        <p:nvPicPr>
          <p:cNvPr id="7" name="Picture 6">
            <a:extLst>
              <a:ext uri="{FF2B5EF4-FFF2-40B4-BE49-F238E27FC236}">
                <a16:creationId xmlns:a16="http://schemas.microsoft.com/office/drawing/2014/main" id="{5646828F-8C8A-4BE2-8524-BA9EABDB6FB7}"/>
              </a:ext>
            </a:extLst>
          </p:cNvPr>
          <p:cNvPicPr>
            <a:picLocks noChangeAspect="1"/>
          </p:cNvPicPr>
          <p:nvPr/>
        </p:nvPicPr>
        <p:blipFill>
          <a:blip r:embed="rId3"/>
          <a:stretch>
            <a:fillRect/>
          </a:stretch>
        </p:blipFill>
        <p:spPr>
          <a:xfrm>
            <a:off x="7586191" y="1774468"/>
            <a:ext cx="2800350" cy="4857750"/>
          </a:xfrm>
          <a:prstGeom prst="rect">
            <a:avLst/>
          </a:prstGeom>
        </p:spPr>
      </p:pic>
      <p:sp>
        <p:nvSpPr>
          <p:cNvPr id="11" name="TextBox 10">
            <a:extLst>
              <a:ext uri="{FF2B5EF4-FFF2-40B4-BE49-F238E27FC236}">
                <a16:creationId xmlns:a16="http://schemas.microsoft.com/office/drawing/2014/main" id="{A67D2EC3-55EC-4B3E-BB5D-46B954776D2B}"/>
              </a:ext>
            </a:extLst>
          </p:cNvPr>
          <p:cNvSpPr txBox="1"/>
          <p:nvPr/>
        </p:nvSpPr>
        <p:spPr>
          <a:xfrm>
            <a:off x="443497" y="1538831"/>
            <a:ext cx="6097554" cy="1077218"/>
          </a:xfrm>
          <a:prstGeom prst="rect">
            <a:avLst/>
          </a:prstGeom>
          <a:noFill/>
        </p:spPr>
        <p:txBody>
          <a:bodyPr wrap="square">
            <a:spAutoFit/>
          </a:bodyPr>
          <a:lstStyle/>
          <a:p>
            <a:pPr algn="just"/>
            <a:r>
              <a:rPr lang="en-US" sz="1600" dirty="0"/>
              <a:t>Note: when we apply log transformation on the features, only positive skewness will be handled since log transformation tries to approach right skewness into left skewness to reach out the symmetric or normal distribution.  </a:t>
            </a:r>
          </a:p>
        </p:txBody>
      </p:sp>
      <p:sp>
        <p:nvSpPr>
          <p:cNvPr id="10" name="Arrow: Right 9">
            <a:extLst>
              <a:ext uri="{FF2B5EF4-FFF2-40B4-BE49-F238E27FC236}">
                <a16:creationId xmlns:a16="http://schemas.microsoft.com/office/drawing/2014/main" id="{FE9A914E-B401-434E-9881-67624014942B}"/>
              </a:ext>
            </a:extLst>
          </p:cNvPr>
          <p:cNvSpPr/>
          <p:nvPr/>
        </p:nvSpPr>
        <p:spPr>
          <a:xfrm>
            <a:off x="5073050" y="3109912"/>
            <a:ext cx="2308174" cy="1511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Transformation</a:t>
            </a:r>
          </a:p>
        </p:txBody>
      </p:sp>
      <p:sp>
        <p:nvSpPr>
          <p:cNvPr id="17" name="Rectangle 16">
            <a:extLst>
              <a:ext uri="{FF2B5EF4-FFF2-40B4-BE49-F238E27FC236}">
                <a16:creationId xmlns:a16="http://schemas.microsoft.com/office/drawing/2014/main" id="{212DA459-134B-42C1-BDA3-22265993A29D}"/>
              </a:ext>
            </a:extLst>
          </p:cNvPr>
          <p:cNvSpPr/>
          <p:nvPr/>
        </p:nvSpPr>
        <p:spPr>
          <a:xfrm>
            <a:off x="7632699" y="2111374"/>
            <a:ext cx="2543175" cy="16385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F296B92-B767-4221-A332-5A953ACC611B}"/>
              </a:ext>
            </a:extLst>
          </p:cNvPr>
          <p:cNvSpPr/>
          <p:nvPr/>
        </p:nvSpPr>
        <p:spPr>
          <a:xfrm>
            <a:off x="1866900" y="3384048"/>
            <a:ext cx="2550703" cy="16385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81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2533650"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19</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566935" y="841967"/>
            <a:ext cx="10157454" cy="1134670"/>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Features Scaling</a:t>
            </a:r>
          </a:p>
          <a:p>
            <a:pPr>
              <a:lnSpc>
                <a:spcPct val="90000"/>
              </a:lnSpc>
              <a:spcBef>
                <a:spcPts val="1000"/>
              </a:spcBef>
            </a:pPr>
            <a:r>
              <a:rPr lang="en-US" sz="1600" dirty="0"/>
              <a:t>Feature scaling is relevant in machine learning models that compute some sort of distance metric, where we are going to use clustering methods like K-means which depends on distance metric we must scale our features to perform clustering in the appropriate way!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Feature Engineering</a:t>
            </a:r>
          </a:p>
        </p:txBody>
      </p:sp>
      <p:pic>
        <p:nvPicPr>
          <p:cNvPr id="12" name="Picture 11">
            <a:extLst>
              <a:ext uri="{FF2B5EF4-FFF2-40B4-BE49-F238E27FC236}">
                <a16:creationId xmlns:a16="http://schemas.microsoft.com/office/drawing/2014/main" id="{44139A4A-072B-48F1-B35A-4AA249D8199A}"/>
              </a:ext>
            </a:extLst>
          </p:cNvPr>
          <p:cNvPicPr>
            <a:picLocks noChangeAspect="1"/>
          </p:cNvPicPr>
          <p:nvPr/>
        </p:nvPicPr>
        <p:blipFill>
          <a:blip r:embed="rId2"/>
          <a:stretch>
            <a:fillRect/>
          </a:stretch>
        </p:blipFill>
        <p:spPr>
          <a:xfrm>
            <a:off x="828675" y="4540843"/>
            <a:ext cx="9772276" cy="1819363"/>
          </a:xfrm>
          <a:prstGeom prst="rect">
            <a:avLst/>
          </a:prstGeom>
        </p:spPr>
      </p:pic>
      <p:pic>
        <p:nvPicPr>
          <p:cNvPr id="6" name="Picture 5">
            <a:extLst>
              <a:ext uri="{FF2B5EF4-FFF2-40B4-BE49-F238E27FC236}">
                <a16:creationId xmlns:a16="http://schemas.microsoft.com/office/drawing/2014/main" id="{E5113914-DB9F-4A64-A3A1-4CE3AD0FBA49}"/>
              </a:ext>
            </a:extLst>
          </p:cNvPr>
          <p:cNvPicPr>
            <a:picLocks noChangeAspect="1"/>
          </p:cNvPicPr>
          <p:nvPr/>
        </p:nvPicPr>
        <p:blipFill>
          <a:blip r:embed="rId3"/>
          <a:stretch>
            <a:fillRect/>
          </a:stretch>
        </p:blipFill>
        <p:spPr>
          <a:xfrm>
            <a:off x="828675" y="2139564"/>
            <a:ext cx="9772276" cy="1771462"/>
          </a:xfrm>
          <a:prstGeom prst="rect">
            <a:avLst/>
          </a:prstGeom>
        </p:spPr>
      </p:pic>
      <p:sp>
        <p:nvSpPr>
          <p:cNvPr id="19" name="Arrow: Down 18">
            <a:extLst>
              <a:ext uri="{FF2B5EF4-FFF2-40B4-BE49-F238E27FC236}">
                <a16:creationId xmlns:a16="http://schemas.microsoft.com/office/drawing/2014/main" id="{87AA483B-D5DA-4621-84E0-AF1E57B6CAA1}"/>
              </a:ext>
            </a:extLst>
          </p:cNvPr>
          <p:cNvSpPr/>
          <p:nvPr/>
        </p:nvSpPr>
        <p:spPr>
          <a:xfrm>
            <a:off x="3323850" y="4000500"/>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A8E08162-4643-493D-8DFB-4D5565CA8432}"/>
              </a:ext>
            </a:extLst>
          </p:cNvPr>
          <p:cNvSpPr/>
          <p:nvPr/>
        </p:nvSpPr>
        <p:spPr>
          <a:xfrm>
            <a:off x="5786062" y="4000499"/>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F414EC39-5F98-46BB-A4EE-4D7FE18886D4}"/>
              </a:ext>
            </a:extLst>
          </p:cNvPr>
          <p:cNvSpPr/>
          <p:nvPr/>
        </p:nvSpPr>
        <p:spPr>
          <a:xfrm>
            <a:off x="8315702" y="4003970"/>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5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30262" y="220224"/>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543650" y="2001729"/>
            <a:ext cx="5985337" cy="3631556"/>
          </a:xfrm>
        </p:spPr>
        <p:txBody>
          <a:bodyPr vert="horz" lIns="91440" tIns="45720" rIns="91440" bIns="45720" rtlCol="0" anchor="t">
            <a:normAutofit/>
          </a:bodyPr>
          <a:lstStyle/>
          <a:p>
            <a:pPr marL="457200" indent="-457200">
              <a:buFont typeface="Arial" panose="020B0604020202020204" pitchFamily="34" charset="0"/>
              <a:buChar char="•"/>
            </a:pPr>
            <a:r>
              <a:rPr lang="en-US" sz="2400" dirty="0"/>
              <a:t>Dataset Description </a:t>
            </a:r>
          </a:p>
          <a:p>
            <a:pPr marL="457200" indent="-457200">
              <a:buFont typeface="Arial" panose="020B0604020202020204" pitchFamily="34" charset="0"/>
              <a:buChar char="•"/>
            </a:pPr>
            <a:r>
              <a:rPr lang="en-US" sz="2400" dirty="0"/>
              <a:t>Main objectives of the analysis.</a:t>
            </a:r>
          </a:p>
          <a:p>
            <a:pPr marL="457200" indent="-457200">
              <a:buFont typeface="Arial" panose="020B0604020202020204" pitchFamily="34" charset="0"/>
              <a:buChar char="•"/>
            </a:pPr>
            <a:r>
              <a:rPr lang="en-US" sz="2400" dirty="0"/>
              <a:t>EDA, Data Cleaning, Feature Engineering </a:t>
            </a:r>
          </a:p>
          <a:p>
            <a:pPr marL="457200" indent="-457200">
              <a:buFont typeface="Arial" panose="020B0604020202020204" pitchFamily="34" charset="0"/>
              <a:buChar char="•"/>
            </a:pPr>
            <a:r>
              <a:rPr lang="en-US" sz="2400" dirty="0"/>
              <a:t>Applying Clustering Algorithms.</a:t>
            </a:r>
          </a:p>
          <a:p>
            <a:pPr marL="457200" indent="-457200">
              <a:buFont typeface="Arial" panose="020B0604020202020204" pitchFamily="34" charset="0"/>
              <a:buChar char="•"/>
            </a:pPr>
            <a:r>
              <a:rPr lang="en-US" sz="2400" dirty="0"/>
              <a:t>Machine learning analysis and findings.</a:t>
            </a:r>
          </a:p>
          <a:p>
            <a:pPr marL="457200" indent="-457200">
              <a:buFont typeface="Arial" panose="020B0604020202020204" pitchFamily="34" charset="0"/>
              <a:buChar char="•"/>
            </a:pPr>
            <a:r>
              <a:rPr lang="en-US" sz="2400" dirty="0"/>
              <a:t>Models flaws and advanced steps. </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3276600" cy="365125"/>
          </a:xfrm>
        </p:spPr>
        <p:txBody>
          <a:bodyPr/>
          <a:lstStyle/>
          <a:p>
            <a:r>
              <a:rPr lang="en-US" dirty="0"/>
              <a:t>Unsupervised Machine Learning</a:t>
            </a:r>
          </a:p>
          <a:p>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smtClean="0"/>
              <a:pPr/>
              <a:t>2</a:t>
            </a:fld>
            <a:endParaRPr lang="en-US" sz="1800" dirty="0"/>
          </a:p>
        </p:txBody>
      </p:sp>
      <p:pic>
        <p:nvPicPr>
          <p:cNvPr id="1026" name="Picture 2" descr="Multiclass classification of dry beans using computer vision and machine  learning techniques - ScienceDirect">
            <a:extLst>
              <a:ext uri="{FF2B5EF4-FFF2-40B4-BE49-F238E27FC236}">
                <a16:creationId xmlns:a16="http://schemas.microsoft.com/office/drawing/2014/main" id="{2FE4E6B9-07EB-4D14-9686-BE4E47278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999" y="2001729"/>
            <a:ext cx="4603378" cy="2946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6000" dirty="0"/>
              <a:t>Machine Learning Analysis &amp; Findings</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1000" y="6356350"/>
            <a:ext cx="3333750"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20</a:t>
            </a:fld>
            <a:endParaRPr lang="en-US" sz="1800" dirty="0"/>
          </a:p>
        </p:txBody>
      </p:sp>
    </p:spTree>
    <p:extLst>
      <p:ext uri="{BB962C8B-B14F-4D97-AF65-F5344CB8AC3E}">
        <p14:creationId xmlns:p14="http://schemas.microsoft.com/office/powerpoint/2010/main" val="2277129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714565" y="283644"/>
            <a:ext cx="9779183" cy="1325563"/>
          </a:xfrm>
        </p:spPr>
        <p:txBody>
          <a:bodyPr/>
          <a:lstStyle/>
          <a:p>
            <a:r>
              <a:rPr lang="en-US" sz="4400" dirty="0"/>
              <a:t>Machine Learning Analysis &amp; Findings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14565" y="2601892"/>
            <a:ext cx="10528823" cy="3436483"/>
          </a:xfrm>
        </p:spPr>
        <p:txBody>
          <a:bodyPr vert="horz" lIns="91440" tIns="45720" rIns="91440" bIns="45720" rtlCol="0" anchor="t">
            <a:normAutofit/>
          </a:bodyPr>
          <a:lstStyle/>
          <a:p>
            <a:pPr algn="just"/>
            <a:r>
              <a:rPr lang="en-US" dirty="0"/>
              <a:t>In the following slides we will compare between 4 different Clustering methods k-means, Agglomerative Hierarchical clustering, DBSCAN, MeanShift in terms of finding the appropriate number of clusters and comparing the clustered observations with the actual classes in the dry bean dataset.  </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0999" y="6356350"/>
            <a:ext cx="3464607"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z="1800" smtClean="0"/>
              <a:pPr/>
              <a:t>21</a:t>
            </a:fld>
            <a:endParaRPr lang="en-US" sz="1800" dirty="0"/>
          </a:p>
        </p:txBody>
      </p:sp>
    </p:spTree>
    <p:extLst>
      <p:ext uri="{BB962C8B-B14F-4D97-AF65-F5344CB8AC3E}">
        <p14:creationId xmlns:p14="http://schemas.microsoft.com/office/powerpoint/2010/main" val="7262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01</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22</a:t>
            </a:fld>
            <a:endParaRPr lang="en-US" sz="1800" dirty="0"/>
          </a:p>
        </p:txBody>
      </p:sp>
      <p:pic>
        <p:nvPicPr>
          <p:cNvPr id="17" name="Picture 16">
            <a:extLst>
              <a:ext uri="{FF2B5EF4-FFF2-40B4-BE49-F238E27FC236}">
                <a16:creationId xmlns:a16="http://schemas.microsoft.com/office/drawing/2014/main" id="{75C5E8CE-9BB5-41EE-9E81-B2C9F8A419C8}"/>
              </a:ext>
            </a:extLst>
          </p:cNvPr>
          <p:cNvPicPr>
            <a:picLocks noChangeAspect="1"/>
          </p:cNvPicPr>
          <p:nvPr/>
        </p:nvPicPr>
        <p:blipFill>
          <a:blip r:embed="rId2"/>
          <a:stretch>
            <a:fillRect/>
          </a:stretch>
        </p:blipFill>
        <p:spPr>
          <a:xfrm>
            <a:off x="947425" y="1143000"/>
            <a:ext cx="5010150" cy="4838700"/>
          </a:xfrm>
          <a:prstGeom prst="rect">
            <a:avLst/>
          </a:prstGeom>
        </p:spPr>
      </p:pic>
      <p:sp>
        <p:nvSpPr>
          <p:cNvPr id="20" name="TextBox 19">
            <a:extLst>
              <a:ext uri="{FF2B5EF4-FFF2-40B4-BE49-F238E27FC236}">
                <a16:creationId xmlns:a16="http://schemas.microsoft.com/office/drawing/2014/main" id="{C30A0F0B-A6B7-454B-9AF6-A04DC50EFBB8}"/>
              </a:ext>
            </a:extLst>
          </p:cNvPr>
          <p:cNvSpPr txBox="1"/>
          <p:nvPr/>
        </p:nvSpPr>
        <p:spPr>
          <a:xfrm>
            <a:off x="6772275" y="1219200"/>
            <a:ext cx="245580" cy="369332"/>
          </a:xfrm>
          <a:prstGeom prst="rect">
            <a:avLst/>
          </a:prstGeom>
          <a:noFill/>
        </p:spPr>
        <p:txBody>
          <a:bodyPr wrap="none" rtlCol="0">
            <a:spAutoFit/>
          </a:bodyPr>
          <a:lstStyle/>
          <a:p>
            <a:r>
              <a:rPr lang="en-US" dirty="0"/>
              <a:t> </a:t>
            </a:r>
          </a:p>
        </p:txBody>
      </p:sp>
      <p:sp>
        <p:nvSpPr>
          <p:cNvPr id="22" name="TextBox 21">
            <a:extLst>
              <a:ext uri="{FF2B5EF4-FFF2-40B4-BE49-F238E27FC236}">
                <a16:creationId xmlns:a16="http://schemas.microsoft.com/office/drawing/2014/main" id="{55CB955D-FD08-4E71-BB58-53498965E900}"/>
              </a:ext>
            </a:extLst>
          </p:cNvPr>
          <p:cNvSpPr txBox="1"/>
          <p:nvPr/>
        </p:nvSpPr>
        <p:spPr>
          <a:xfrm>
            <a:off x="6096001" y="1123950"/>
            <a:ext cx="5010150" cy="2214965"/>
          </a:xfrm>
          <a:prstGeom prst="rect">
            <a:avLst/>
          </a:prstGeom>
          <a:noFill/>
        </p:spPr>
        <p:txBody>
          <a:bodyPr wrap="square">
            <a:spAutoFit/>
          </a:bodyPr>
          <a:lstStyle/>
          <a:p>
            <a:pPr algn="just">
              <a:lnSpc>
                <a:spcPct val="90000"/>
              </a:lnSpc>
              <a:spcBef>
                <a:spcPts val="1000"/>
              </a:spcBef>
            </a:pPr>
            <a:r>
              <a:rPr lang="en-US" sz="1600" dirty="0"/>
              <a:t>Here we have Implemented K-means algorithm, with a range of different K values (0 – 20) for the sake of finding the appropriate number of clusters in dry bean dataset, and to measure the entropy in the model we’ve selected the inertia metric and elbow method to find the appropriate value of K (no. clusters) </a:t>
            </a:r>
          </a:p>
          <a:p>
            <a:pPr>
              <a:lnSpc>
                <a:spcPct val="90000"/>
              </a:lnSpc>
              <a:spcBef>
                <a:spcPts val="1000"/>
              </a:spcBef>
            </a:pPr>
            <a:r>
              <a:rPr lang="en-US" sz="1600" dirty="0">
                <a:solidFill>
                  <a:srgbClr val="006C31"/>
                </a:solidFill>
              </a:rPr>
              <a:t>𝐈𝐧𝐞𝐫𝐭𝐢𝐚 : </a:t>
            </a:r>
            <a:r>
              <a:rPr lang="en-US" sz="1600" dirty="0"/>
              <a:t>is defined as the sum of squared distance from each point (Xi) to its cluster Ck</a:t>
            </a:r>
            <a:br>
              <a:rPr lang="en-US" sz="1600" dirty="0"/>
            </a:br>
            <a:endParaRPr 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1F0A97-DC2A-47A5-AF70-F372F41A9FE9}"/>
                  </a:ext>
                </a:extLst>
              </p:cNvPr>
              <p:cNvSpPr txBox="1"/>
              <p:nvPr/>
            </p:nvSpPr>
            <p:spPr>
              <a:xfrm>
                <a:off x="8105401" y="3779958"/>
                <a:ext cx="149111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m:oMathPara>
                </a14:m>
                <a:endParaRPr lang="en-US" dirty="0"/>
              </a:p>
            </p:txBody>
          </p:sp>
        </mc:Choice>
        <mc:Fallback xmlns="">
          <p:sp>
            <p:nvSpPr>
              <p:cNvPr id="23" name="TextBox 22">
                <a:extLst>
                  <a:ext uri="{FF2B5EF4-FFF2-40B4-BE49-F238E27FC236}">
                    <a16:creationId xmlns:a16="http://schemas.microsoft.com/office/drawing/2014/main" id="{F81F0A97-DC2A-47A5-AF70-F372F41A9FE9}"/>
                  </a:ext>
                </a:extLst>
              </p:cNvPr>
              <p:cNvSpPr txBox="1">
                <a:spLocks noRot="1" noChangeAspect="1" noMove="1" noResize="1" noEditPoints="1" noAdjustHandles="1" noChangeArrowheads="1" noChangeShapeType="1" noTextEdit="1"/>
              </p:cNvSpPr>
              <p:nvPr/>
            </p:nvSpPr>
            <p:spPr>
              <a:xfrm>
                <a:off x="8105401" y="3779958"/>
                <a:ext cx="1491113" cy="7562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2441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02</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23</a:t>
            </a:fld>
            <a:endParaRPr lang="en-US" sz="1800" dirty="0"/>
          </a:p>
        </p:txBody>
      </p:sp>
      <p:pic>
        <p:nvPicPr>
          <p:cNvPr id="6" name="Picture 5" descr="Chart, line chart&#10;&#10;Description automatically generated">
            <a:extLst>
              <a:ext uri="{FF2B5EF4-FFF2-40B4-BE49-F238E27FC236}">
                <a16:creationId xmlns:a16="http://schemas.microsoft.com/office/drawing/2014/main" id="{F681C75D-E79A-4C05-B55A-FBAB9E997B6E}"/>
              </a:ext>
            </a:extLst>
          </p:cNvPr>
          <p:cNvPicPr>
            <a:picLocks noChangeAspect="1"/>
          </p:cNvPicPr>
          <p:nvPr/>
        </p:nvPicPr>
        <p:blipFill>
          <a:blip r:embed="rId2"/>
          <a:stretch>
            <a:fillRect/>
          </a:stretch>
        </p:blipFill>
        <p:spPr>
          <a:xfrm>
            <a:off x="528752" y="1290910"/>
            <a:ext cx="5228942" cy="3852590"/>
          </a:xfrm>
          <a:prstGeom prst="rect">
            <a:avLst/>
          </a:prstGeom>
        </p:spPr>
      </p:pic>
      <p:sp>
        <p:nvSpPr>
          <p:cNvPr id="3" name="Oval 2">
            <a:extLst>
              <a:ext uri="{FF2B5EF4-FFF2-40B4-BE49-F238E27FC236}">
                <a16:creationId xmlns:a16="http://schemas.microsoft.com/office/drawing/2014/main" id="{6275DF4E-935F-48B6-8CAA-5CD60726340B}"/>
              </a:ext>
            </a:extLst>
          </p:cNvPr>
          <p:cNvSpPr/>
          <p:nvPr/>
        </p:nvSpPr>
        <p:spPr>
          <a:xfrm>
            <a:off x="2495550" y="3805714"/>
            <a:ext cx="561976" cy="59055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BEB4B-8E3A-4AB1-A41D-A91A097C77F4}"/>
              </a:ext>
            </a:extLst>
          </p:cNvPr>
          <p:cNvSpPr txBox="1"/>
          <p:nvPr/>
        </p:nvSpPr>
        <p:spPr>
          <a:xfrm>
            <a:off x="6011751" y="1284905"/>
            <a:ext cx="4970386" cy="1477328"/>
          </a:xfrm>
          <a:prstGeom prst="rect">
            <a:avLst/>
          </a:prstGeom>
          <a:noFill/>
        </p:spPr>
        <p:txBody>
          <a:bodyPr wrap="square" rtlCol="0">
            <a:spAutoFit/>
          </a:bodyPr>
          <a:lstStyle/>
          <a:p>
            <a:r>
              <a:rPr lang="en-US" dirty="0"/>
              <a:t>As shown in the graph, in case we follow elbow </a:t>
            </a:r>
          </a:p>
          <a:p>
            <a:r>
              <a:rPr lang="en-US" dirty="0"/>
              <a:t>method approach we can clearly obtain that the</a:t>
            </a:r>
          </a:p>
          <a:p>
            <a:r>
              <a:rPr lang="en-US" dirty="0"/>
              <a:t>appropriate number of clusters ranges between 6 – 8 where, this is aligned with our dataset which contains seven different clusters (Classes)</a:t>
            </a:r>
          </a:p>
        </p:txBody>
      </p:sp>
      <p:pic>
        <p:nvPicPr>
          <p:cNvPr id="10" name="Picture 2" descr="Multiclass classification of dry beans using computer vision and machine  learning techniques - ScienceDirect">
            <a:extLst>
              <a:ext uri="{FF2B5EF4-FFF2-40B4-BE49-F238E27FC236}">
                <a16:creationId xmlns:a16="http://schemas.microsoft.com/office/drawing/2014/main" id="{67E142FC-38FE-455D-BB69-3717D744D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548" y="2929312"/>
            <a:ext cx="3128792" cy="200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103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03</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24</a:t>
            </a:fld>
            <a:endParaRPr lang="en-US" sz="1800" dirty="0"/>
          </a:p>
        </p:txBody>
      </p:sp>
      <p:sp>
        <p:nvSpPr>
          <p:cNvPr id="3" name="TextBox 2">
            <a:extLst>
              <a:ext uri="{FF2B5EF4-FFF2-40B4-BE49-F238E27FC236}">
                <a16:creationId xmlns:a16="http://schemas.microsoft.com/office/drawing/2014/main" id="{EF7FEFFA-5032-4D2C-A3BE-A4D4B73D9B7C}"/>
              </a:ext>
            </a:extLst>
          </p:cNvPr>
          <p:cNvSpPr txBox="1"/>
          <p:nvPr/>
        </p:nvSpPr>
        <p:spPr>
          <a:xfrm>
            <a:off x="1209863" y="1165181"/>
            <a:ext cx="4056752" cy="369332"/>
          </a:xfrm>
          <a:prstGeom prst="rect">
            <a:avLst/>
          </a:prstGeom>
          <a:noFill/>
        </p:spPr>
        <p:txBody>
          <a:bodyPr wrap="none" rtlCol="0">
            <a:spAutoFit/>
          </a:bodyPr>
          <a:lstStyle/>
          <a:p>
            <a:r>
              <a:rPr lang="en-US" dirty="0"/>
              <a:t>Applying K-means with no. clusters = 7</a:t>
            </a:r>
          </a:p>
        </p:txBody>
      </p:sp>
      <p:sp>
        <p:nvSpPr>
          <p:cNvPr id="4" name="TextBox 3">
            <a:extLst>
              <a:ext uri="{FF2B5EF4-FFF2-40B4-BE49-F238E27FC236}">
                <a16:creationId xmlns:a16="http://schemas.microsoft.com/office/drawing/2014/main" id="{3EA01813-9C28-4BFA-BA86-5384ACF1701A}"/>
              </a:ext>
            </a:extLst>
          </p:cNvPr>
          <p:cNvSpPr txBox="1"/>
          <p:nvPr/>
        </p:nvSpPr>
        <p:spPr>
          <a:xfrm>
            <a:off x="6135241" y="1165181"/>
            <a:ext cx="4846896" cy="1754326"/>
          </a:xfrm>
          <a:prstGeom prst="rect">
            <a:avLst/>
          </a:prstGeom>
          <a:noFill/>
        </p:spPr>
        <p:txBody>
          <a:bodyPr wrap="square" rtlCol="0">
            <a:spAutoFit/>
          </a:bodyPr>
          <a:lstStyle/>
          <a:p>
            <a:pPr algn="just"/>
            <a:r>
              <a:rPr lang="en-US" dirty="0"/>
              <a:t>After applying K-means algorithm with no. clusters = 7 to the dry bean dataset, it will classify each observation to the 7 clusters which we assigned in the model then we will see how many of these observations are classified correctly. </a:t>
            </a:r>
          </a:p>
        </p:txBody>
      </p:sp>
      <p:pic>
        <p:nvPicPr>
          <p:cNvPr id="6" name="Picture 5">
            <a:extLst>
              <a:ext uri="{FF2B5EF4-FFF2-40B4-BE49-F238E27FC236}">
                <a16:creationId xmlns:a16="http://schemas.microsoft.com/office/drawing/2014/main" id="{293E184F-F78C-420E-810B-01B6273E82F9}"/>
              </a:ext>
            </a:extLst>
          </p:cNvPr>
          <p:cNvPicPr>
            <a:picLocks noChangeAspect="1"/>
          </p:cNvPicPr>
          <p:nvPr/>
        </p:nvPicPr>
        <p:blipFill>
          <a:blip r:embed="rId2"/>
          <a:stretch>
            <a:fillRect/>
          </a:stretch>
        </p:blipFill>
        <p:spPr>
          <a:xfrm>
            <a:off x="6348224" y="3175629"/>
            <a:ext cx="4633913" cy="2248279"/>
          </a:xfrm>
          <a:prstGeom prst="rect">
            <a:avLst/>
          </a:prstGeom>
        </p:spPr>
      </p:pic>
      <p:pic>
        <p:nvPicPr>
          <p:cNvPr id="11" name="Picture 10">
            <a:extLst>
              <a:ext uri="{FF2B5EF4-FFF2-40B4-BE49-F238E27FC236}">
                <a16:creationId xmlns:a16="http://schemas.microsoft.com/office/drawing/2014/main" id="{A0DD312E-F0E9-4F70-A441-C662CB50A339}"/>
              </a:ext>
            </a:extLst>
          </p:cNvPr>
          <p:cNvPicPr>
            <a:picLocks noChangeAspect="1"/>
          </p:cNvPicPr>
          <p:nvPr/>
        </p:nvPicPr>
        <p:blipFill>
          <a:blip r:embed="rId3"/>
          <a:stretch>
            <a:fillRect/>
          </a:stretch>
        </p:blipFill>
        <p:spPr>
          <a:xfrm>
            <a:off x="1309375" y="1705689"/>
            <a:ext cx="4286250" cy="1162050"/>
          </a:xfrm>
          <a:prstGeom prst="rect">
            <a:avLst/>
          </a:prstGeom>
        </p:spPr>
      </p:pic>
      <p:graphicFrame>
        <p:nvGraphicFramePr>
          <p:cNvPr id="13" name="Table 13">
            <a:extLst>
              <a:ext uri="{FF2B5EF4-FFF2-40B4-BE49-F238E27FC236}">
                <a16:creationId xmlns:a16="http://schemas.microsoft.com/office/drawing/2014/main" id="{3BFE4578-099D-4872-84BB-0C55C34C6B28}"/>
              </a:ext>
            </a:extLst>
          </p:cNvPr>
          <p:cNvGraphicFramePr>
            <a:graphicFrameLocks noGrp="1"/>
          </p:cNvGraphicFramePr>
          <p:nvPr>
            <p:extLst>
              <p:ext uri="{D42A27DB-BD31-4B8C-83A1-F6EECF244321}">
                <p14:modId xmlns:p14="http://schemas.microsoft.com/office/powerpoint/2010/main" val="1966105536"/>
              </p:ext>
            </p:extLst>
          </p:nvPr>
        </p:nvGraphicFramePr>
        <p:xfrm>
          <a:off x="1309375" y="3192282"/>
          <a:ext cx="4152900" cy="2500537"/>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52085313"/>
                    </a:ext>
                  </a:extLst>
                </a:gridCol>
                <a:gridCol w="2076450">
                  <a:extLst>
                    <a:ext uri="{9D8B030D-6E8A-4147-A177-3AD203B41FA5}">
                      <a16:colId xmlns:a16="http://schemas.microsoft.com/office/drawing/2014/main" val="2221887099"/>
                    </a:ext>
                  </a:extLst>
                </a:gridCol>
              </a:tblGrid>
              <a:tr h="326162">
                <a:tc>
                  <a:txBody>
                    <a:bodyPr/>
                    <a:lstStyle/>
                    <a:p>
                      <a:pPr algn="ctr"/>
                      <a:r>
                        <a:rPr lang="en-US" sz="1400" dirty="0"/>
                        <a:t>Class Label  </a:t>
                      </a:r>
                    </a:p>
                  </a:txBody>
                  <a:tcPr/>
                </a:tc>
                <a:tc>
                  <a:txBody>
                    <a:bodyPr/>
                    <a:lstStyle/>
                    <a:p>
                      <a:pPr algn="ctr"/>
                      <a:r>
                        <a:rPr lang="en-US" sz="1400" dirty="0"/>
                        <a:t>Cluster Number </a:t>
                      </a:r>
                    </a:p>
                  </a:txBody>
                  <a:tcPr/>
                </a:tc>
                <a:extLst>
                  <a:ext uri="{0D108BD9-81ED-4DB2-BD59-A6C34878D82A}">
                    <a16:rowId xmlns:a16="http://schemas.microsoft.com/office/drawing/2014/main" val="1746007870"/>
                  </a:ext>
                </a:extLst>
              </a:tr>
              <a:tr h="310625">
                <a:tc>
                  <a:txBody>
                    <a:bodyPr/>
                    <a:lstStyle/>
                    <a:p>
                      <a:pPr algn="ctr"/>
                      <a:r>
                        <a:rPr lang="en-US" sz="1400" dirty="0"/>
                        <a:t>BARBUNYA</a:t>
                      </a:r>
                    </a:p>
                  </a:txBody>
                  <a:tcPr/>
                </a:tc>
                <a:tc>
                  <a:txBody>
                    <a:bodyPr/>
                    <a:lstStyle/>
                    <a:p>
                      <a:pPr algn="ctr"/>
                      <a:r>
                        <a:rPr lang="en-US" sz="1400" dirty="0"/>
                        <a:t>0</a:t>
                      </a:r>
                    </a:p>
                  </a:txBody>
                  <a:tcPr/>
                </a:tc>
                <a:extLst>
                  <a:ext uri="{0D108BD9-81ED-4DB2-BD59-A6C34878D82A}">
                    <a16:rowId xmlns:a16="http://schemas.microsoft.com/office/drawing/2014/main" val="466624865"/>
                  </a:ext>
                </a:extLst>
              </a:tr>
              <a:tr h="310625">
                <a:tc>
                  <a:txBody>
                    <a:bodyPr/>
                    <a:lstStyle/>
                    <a:p>
                      <a:pPr algn="ctr"/>
                      <a:r>
                        <a:rPr lang="en-US" sz="1400" dirty="0"/>
                        <a:t>DERMASON</a:t>
                      </a:r>
                    </a:p>
                  </a:txBody>
                  <a:tcPr/>
                </a:tc>
                <a:tc>
                  <a:txBody>
                    <a:bodyPr/>
                    <a:lstStyle/>
                    <a:p>
                      <a:pPr algn="ctr"/>
                      <a:r>
                        <a:rPr lang="en-US" sz="1400" dirty="0"/>
                        <a:t>1</a:t>
                      </a:r>
                    </a:p>
                  </a:txBody>
                  <a:tcPr/>
                </a:tc>
                <a:extLst>
                  <a:ext uri="{0D108BD9-81ED-4DB2-BD59-A6C34878D82A}">
                    <a16:rowId xmlns:a16="http://schemas.microsoft.com/office/drawing/2014/main" val="2182526843"/>
                  </a:ext>
                </a:extLst>
              </a:tr>
              <a:tr h="310625">
                <a:tc>
                  <a:txBody>
                    <a:bodyPr/>
                    <a:lstStyle/>
                    <a:p>
                      <a:pPr algn="ctr"/>
                      <a:r>
                        <a:rPr lang="en-US" sz="1400" dirty="0"/>
                        <a:t>HORZO</a:t>
                      </a:r>
                    </a:p>
                  </a:txBody>
                  <a:tcPr/>
                </a:tc>
                <a:tc>
                  <a:txBody>
                    <a:bodyPr/>
                    <a:lstStyle/>
                    <a:p>
                      <a:pPr algn="ctr"/>
                      <a:r>
                        <a:rPr lang="en-US" sz="1400" dirty="0"/>
                        <a:t>2</a:t>
                      </a:r>
                    </a:p>
                  </a:txBody>
                  <a:tcPr/>
                </a:tc>
                <a:extLst>
                  <a:ext uri="{0D108BD9-81ED-4DB2-BD59-A6C34878D82A}">
                    <a16:rowId xmlns:a16="http://schemas.microsoft.com/office/drawing/2014/main" val="587268592"/>
                  </a:ext>
                </a:extLst>
              </a:tr>
              <a:tr h="310625">
                <a:tc>
                  <a:txBody>
                    <a:bodyPr/>
                    <a:lstStyle/>
                    <a:p>
                      <a:pPr algn="ctr"/>
                      <a:r>
                        <a:rPr lang="en-US" sz="1400" dirty="0"/>
                        <a:t>Cali</a:t>
                      </a:r>
                    </a:p>
                  </a:txBody>
                  <a:tcPr/>
                </a:tc>
                <a:tc>
                  <a:txBody>
                    <a:bodyPr/>
                    <a:lstStyle/>
                    <a:p>
                      <a:pPr algn="ctr"/>
                      <a:r>
                        <a:rPr lang="en-US" sz="1400" dirty="0"/>
                        <a:t>3</a:t>
                      </a:r>
                    </a:p>
                  </a:txBody>
                  <a:tcPr/>
                </a:tc>
                <a:extLst>
                  <a:ext uri="{0D108BD9-81ED-4DB2-BD59-A6C34878D82A}">
                    <a16:rowId xmlns:a16="http://schemas.microsoft.com/office/drawing/2014/main" val="3604381576"/>
                  </a:ext>
                </a:extLst>
              </a:tr>
              <a:tr h="310625">
                <a:tc>
                  <a:txBody>
                    <a:bodyPr/>
                    <a:lstStyle/>
                    <a:p>
                      <a:pPr algn="ctr"/>
                      <a:r>
                        <a:rPr lang="en-US" sz="1400" dirty="0"/>
                        <a:t>BOMBAY</a:t>
                      </a:r>
                    </a:p>
                  </a:txBody>
                  <a:tcPr/>
                </a:tc>
                <a:tc>
                  <a:txBody>
                    <a:bodyPr/>
                    <a:lstStyle/>
                    <a:p>
                      <a:pPr algn="ctr"/>
                      <a:r>
                        <a:rPr lang="en-US" sz="1400" dirty="0"/>
                        <a:t>4</a:t>
                      </a:r>
                    </a:p>
                  </a:txBody>
                  <a:tcPr/>
                </a:tc>
                <a:extLst>
                  <a:ext uri="{0D108BD9-81ED-4DB2-BD59-A6C34878D82A}">
                    <a16:rowId xmlns:a16="http://schemas.microsoft.com/office/drawing/2014/main" val="4189917542"/>
                  </a:ext>
                </a:extLst>
              </a:tr>
              <a:tr h="310625">
                <a:tc>
                  <a:txBody>
                    <a:bodyPr/>
                    <a:lstStyle/>
                    <a:p>
                      <a:pPr algn="ctr"/>
                      <a:r>
                        <a:rPr lang="en-US" sz="1400" dirty="0"/>
                        <a:t>SIRA</a:t>
                      </a:r>
                    </a:p>
                  </a:txBody>
                  <a:tcPr/>
                </a:tc>
                <a:tc>
                  <a:txBody>
                    <a:bodyPr/>
                    <a:lstStyle/>
                    <a:p>
                      <a:pPr algn="ctr"/>
                      <a:r>
                        <a:rPr lang="en-US" sz="1400" dirty="0"/>
                        <a:t>5</a:t>
                      </a:r>
                    </a:p>
                  </a:txBody>
                  <a:tcPr/>
                </a:tc>
                <a:extLst>
                  <a:ext uri="{0D108BD9-81ED-4DB2-BD59-A6C34878D82A}">
                    <a16:rowId xmlns:a16="http://schemas.microsoft.com/office/drawing/2014/main" val="2429419542"/>
                  </a:ext>
                </a:extLst>
              </a:tr>
              <a:tr h="310625">
                <a:tc>
                  <a:txBody>
                    <a:bodyPr/>
                    <a:lstStyle/>
                    <a:p>
                      <a:pPr algn="ctr"/>
                      <a:r>
                        <a:rPr lang="en-US" sz="1400" dirty="0"/>
                        <a:t>SEKER</a:t>
                      </a:r>
                    </a:p>
                  </a:txBody>
                  <a:tcPr/>
                </a:tc>
                <a:tc>
                  <a:txBody>
                    <a:bodyPr/>
                    <a:lstStyle/>
                    <a:p>
                      <a:pPr algn="ctr"/>
                      <a:r>
                        <a:rPr lang="en-US" sz="1400" dirty="0"/>
                        <a:t>6</a:t>
                      </a:r>
                    </a:p>
                  </a:txBody>
                  <a:tcPr/>
                </a:tc>
                <a:extLst>
                  <a:ext uri="{0D108BD9-81ED-4DB2-BD59-A6C34878D82A}">
                    <a16:rowId xmlns:a16="http://schemas.microsoft.com/office/drawing/2014/main" val="1334494070"/>
                  </a:ext>
                </a:extLst>
              </a:tr>
            </a:tbl>
          </a:graphicData>
        </a:graphic>
      </p:graphicFrame>
    </p:spTree>
    <p:extLst>
      <p:ext uri="{BB962C8B-B14F-4D97-AF65-F5344CB8AC3E}">
        <p14:creationId xmlns:p14="http://schemas.microsoft.com/office/powerpoint/2010/main" val="1292649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04</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25</a:t>
            </a:fld>
            <a:endParaRPr lang="en-US" sz="1800" dirty="0"/>
          </a:p>
        </p:txBody>
      </p:sp>
      <p:sp>
        <p:nvSpPr>
          <p:cNvPr id="17" name="TextBox 16">
            <a:extLst>
              <a:ext uri="{FF2B5EF4-FFF2-40B4-BE49-F238E27FC236}">
                <a16:creationId xmlns:a16="http://schemas.microsoft.com/office/drawing/2014/main" id="{722AEC47-99A5-4552-8A68-DCE2653C4F72}"/>
              </a:ext>
            </a:extLst>
          </p:cNvPr>
          <p:cNvSpPr txBox="1"/>
          <p:nvPr/>
        </p:nvSpPr>
        <p:spPr>
          <a:xfrm>
            <a:off x="898591" y="912624"/>
            <a:ext cx="7143750" cy="646331"/>
          </a:xfrm>
          <a:prstGeom prst="rect">
            <a:avLst/>
          </a:prstGeom>
          <a:noFill/>
        </p:spPr>
        <p:txBody>
          <a:bodyPr wrap="square" rtlCol="0">
            <a:spAutoFit/>
          </a:bodyPr>
          <a:lstStyle/>
          <a:p>
            <a:r>
              <a:rPr lang="en-US" dirty="0"/>
              <a:t>Here we group by Class and k-means columns to validate our clustering model with the actual classes labeling:</a:t>
            </a:r>
          </a:p>
        </p:txBody>
      </p:sp>
      <p:pic>
        <p:nvPicPr>
          <p:cNvPr id="23" name="Picture 22">
            <a:extLst>
              <a:ext uri="{FF2B5EF4-FFF2-40B4-BE49-F238E27FC236}">
                <a16:creationId xmlns:a16="http://schemas.microsoft.com/office/drawing/2014/main" id="{7A2387F3-8C1C-46C7-9EE1-BD7F196305D3}"/>
              </a:ext>
            </a:extLst>
          </p:cNvPr>
          <p:cNvPicPr>
            <a:picLocks noChangeAspect="1"/>
          </p:cNvPicPr>
          <p:nvPr/>
        </p:nvPicPr>
        <p:blipFill>
          <a:blip r:embed="rId2"/>
          <a:stretch>
            <a:fillRect/>
          </a:stretch>
        </p:blipFill>
        <p:spPr>
          <a:xfrm>
            <a:off x="898591" y="1807562"/>
            <a:ext cx="2322772" cy="4152291"/>
          </a:xfrm>
          <a:prstGeom prst="rect">
            <a:avLst/>
          </a:prstGeom>
        </p:spPr>
      </p:pic>
      <p:pic>
        <p:nvPicPr>
          <p:cNvPr id="25" name="Picture 24">
            <a:extLst>
              <a:ext uri="{FF2B5EF4-FFF2-40B4-BE49-F238E27FC236}">
                <a16:creationId xmlns:a16="http://schemas.microsoft.com/office/drawing/2014/main" id="{6A9B30D2-4E9A-420C-8D2E-E1F22A6D72E4}"/>
              </a:ext>
            </a:extLst>
          </p:cNvPr>
          <p:cNvPicPr>
            <a:picLocks noChangeAspect="1"/>
          </p:cNvPicPr>
          <p:nvPr/>
        </p:nvPicPr>
        <p:blipFill>
          <a:blip r:embed="rId3"/>
          <a:stretch>
            <a:fillRect/>
          </a:stretch>
        </p:blipFill>
        <p:spPr>
          <a:xfrm>
            <a:off x="3568069" y="1877219"/>
            <a:ext cx="1990725" cy="4479131"/>
          </a:xfrm>
          <a:prstGeom prst="rect">
            <a:avLst/>
          </a:prstGeom>
        </p:spPr>
      </p:pic>
      <p:sp>
        <p:nvSpPr>
          <p:cNvPr id="26" name="Arrow: Right 25">
            <a:extLst>
              <a:ext uri="{FF2B5EF4-FFF2-40B4-BE49-F238E27FC236}">
                <a16:creationId xmlns:a16="http://schemas.microsoft.com/office/drawing/2014/main" id="{539AC868-1F91-4880-825F-08EDD62F6DB3}"/>
              </a:ext>
            </a:extLst>
          </p:cNvPr>
          <p:cNvSpPr/>
          <p:nvPr/>
        </p:nvSpPr>
        <p:spPr>
          <a:xfrm>
            <a:off x="5819775" y="3764676"/>
            <a:ext cx="5524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3">
            <a:extLst>
              <a:ext uri="{FF2B5EF4-FFF2-40B4-BE49-F238E27FC236}">
                <a16:creationId xmlns:a16="http://schemas.microsoft.com/office/drawing/2014/main" id="{30BD6F10-AE00-4BAD-9BFE-15B08F580B69}"/>
              </a:ext>
            </a:extLst>
          </p:cNvPr>
          <p:cNvGraphicFramePr>
            <a:graphicFrameLocks noGrp="1"/>
          </p:cNvGraphicFramePr>
          <p:nvPr>
            <p:extLst>
              <p:ext uri="{D42A27DB-BD31-4B8C-83A1-F6EECF244321}">
                <p14:modId xmlns:p14="http://schemas.microsoft.com/office/powerpoint/2010/main" val="3919571567"/>
              </p:ext>
            </p:extLst>
          </p:nvPr>
        </p:nvGraphicFramePr>
        <p:xfrm>
          <a:off x="6543675" y="1446904"/>
          <a:ext cx="4854261" cy="265176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370984666"/>
                    </a:ext>
                  </a:extLst>
                </a:gridCol>
                <a:gridCol w="1156516">
                  <a:extLst>
                    <a:ext uri="{9D8B030D-6E8A-4147-A177-3AD203B41FA5}">
                      <a16:colId xmlns:a16="http://schemas.microsoft.com/office/drawing/2014/main" val="1352085313"/>
                    </a:ext>
                  </a:extLst>
                </a:gridCol>
                <a:gridCol w="1294014">
                  <a:extLst>
                    <a:ext uri="{9D8B030D-6E8A-4147-A177-3AD203B41FA5}">
                      <a16:colId xmlns:a16="http://schemas.microsoft.com/office/drawing/2014/main" val="2221887099"/>
                    </a:ext>
                  </a:extLst>
                </a:gridCol>
                <a:gridCol w="1603631">
                  <a:extLst>
                    <a:ext uri="{9D8B030D-6E8A-4147-A177-3AD203B41FA5}">
                      <a16:colId xmlns:a16="http://schemas.microsoft.com/office/drawing/2014/main" val="1627173506"/>
                    </a:ext>
                  </a:extLst>
                </a:gridCol>
              </a:tblGrid>
              <a:tr h="445169">
                <a:tc>
                  <a:txBody>
                    <a:bodyPr/>
                    <a:lstStyle/>
                    <a:p>
                      <a:pPr algn="ctr"/>
                      <a:r>
                        <a:rPr lang="en-US" sz="1400" dirty="0"/>
                        <a:t>Cluster</a:t>
                      </a:r>
                    </a:p>
                    <a:p>
                      <a:pPr algn="ctr"/>
                      <a:r>
                        <a:rPr lang="en-US" sz="1400" dirty="0"/>
                        <a:t>index</a:t>
                      </a:r>
                    </a:p>
                  </a:txBody>
                  <a:tcPr/>
                </a:tc>
                <a:tc>
                  <a:txBody>
                    <a:bodyPr/>
                    <a:lstStyle/>
                    <a:p>
                      <a:pPr algn="ctr"/>
                      <a:r>
                        <a:rPr lang="en-US" sz="1400" dirty="0"/>
                        <a:t>Class Label  </a:t>
                      </a:r>
                    </a:p>
                  </a:txBody>
                  <a:tcPr/>
                </a:tc>
                <a:tc>
                  <a:txBody>
                    <a:bodyPr/>
                    <a:lstStyle/>
                    <a:p>
                      <a:pPr algn="ctr"/>
                      <a:r>
                        <a:rPr lang="en-US" sz="1400" dirty="0"/>
                        <a:t>Correct : all</a:t>
                      </a:r>
                    </a:p>
                  </a:txBody>
                  <a:tcPr/>
                </a:tc>
                <a:tc>
                  <a:txBody>
                    <a:bodyPr/>
                    <a:lstStyle/>
                    <a:p>
                      <a:pPr algn="ctr"/>
                      <a:r>
                        <a:rPr lang="en-US" sz="1400" dirty="0"/>
                        <a:t>Correct Clustering</a:t>
                      </a:r>
                    </a:p>
                    <a:p>
                      <a:pPr algn="ctr"/>
                      <a:r>
                        <a:rPr lang="en-US" sz="1400" dirty="0"/>
                        <a:t>percentage</a:t>
                      </a:r>
                    </a:p>
                  </a:txBody>
                  <a:tcPr/>
                </a:tc>
                <a:extLst>
                  <a:ext uri="{0D108BD9-81ED-4DB2-BD59-A6C34878D82A}">
                    <a16:rowId xmlns:a16="http://schemas.microsoft.com/office/drawing/2014/main" val="1746007870"/>
                  </a:ext>
                </a:extLst>
              </a:tr>
              <a:tr h="176763">
                <a:tc>
                  <a:txBody>
                    <a:bodyPr/>
                    <a:lstStyle/>
                    <a:p>
                      <a:pPr algn="ctr"/>
                      <a:r>
                        <a:rPr lang="en-US" sz="1400" dirty="0"/>
                        <a:t>0</a:t>
                      </a:r>
                    </a:p>
                  </a:txBody>
                  <a:tcPr/>
                </a:tc>
                <a:tc>
                  <a:txBody>
                    <a:bodyPr/>
                    <a:lstStyle/>
                    <a:p>
                      <a:pPr algn="ctr"/>
                      <a:r>
                        <a:rPr lang="en-US" sz="1400" dirty="0"/>
                        <a:t>BARBUNYA</a:t>
                      </a:r>
                    </a:p>
                  </a:txBody>
                  <a:tcPr/>
                </a:tc>
                <a:tc>
                  <a:txBody>
                    <a:bodyPr/>
                    <a:lstStyle/>
                    <a:p>
                      <a:pPr algn="ctr"/>
                      <a:r>
                        <a:rPr lang="en-US" sz="1400" dirty="0"/>
                        <a:t>1176 : 1322</a:t>
                      </a:r>
                    </a:p>
                  </a:txBody>
                  <a:tcPr/>
                </a:tc>
                <a:tc>
                  <a:txBody>
                    <a:bodyPr/>
                    <a:lstStyle/>
                    <a:p>
                      <a:pPr algn="ctr"/>
                      <a:r>
                        <a:rPr lang="en-US" sz="1400" dirty="0"/>
                        <a:t>88.96 %</a:t>
                      </a:r>
                    </a:p>
                  </a:txBody>
                  <a:tcPr/>
                </a:tc>
                <a:extLst>
                  <a:ext uri="{0D108BD9-81ED-4DB2-BD59-A6C34878D82A}">
                    <a16:rowId xmlns:a16="http://schemas.microsoft.com/office/drawing/2014/main" val="466624865"/>
                  </a:ext>
                </a:extLst>
              </a:tr>
              <a:tr h="236419">
                <a:tc>
                  <a:txBody>
                    <a:bodyPr/>
                    <a:lstStyle/>
                    <a:p>
                      <a:pPr algn="ctr"/>
                      <a:r>
                        <a:rPr lang="en-US" sz="1400" dirty="0"/>
                        <a:t>1</a:t>
                      </a:r>
                    </a:p>
                  </a:txBody>
                  <a:tcPr/>
                </a:tc>
                <a:tc>
                  <a:txBody>
                    <a:bodyPr/>
                    <a:lstStyle/>
                    <a:p>
                      <a:pPr algn="ctr"/>
                      <a:r>
                        <a:rPr lang="en-US" sz="1400" dirty="0"/>
                        <a:t>DERMASON</a:t>
                      </a:r>
                    </a:p>
                  </a:txBody>
                  <a:tcPr/>
                </a:tc>
                <a:tc>
                  <a:txBody>
                    <a:bodyPr/>
                    <a:lstStyle/>
                    <a:p>
                      <a:pPr algn="ctr"/>
                      <a:r>
                        <a:rPr lang="en-US" sz="1400" dirty="0"/>
                        <a:t>2735 : 3546</a:t>
                      </a:r>
                    </a:p>
                  </a:txBody>
                  <a:tcPr/>
                </a:tc>
                <a:tc>
                  <a:txBody>
                    <a:bodyPr/>
                    <a:lstStyle/>
                    <a:p>
                      <a:pPr algn="ctr"/>
                      <a:r>
                        <a:rPr lang="en-US" sz="1400" dirty="0"/>
                        <a:t>77.13 %</a:t>
                      </a:r>
                    </a:p>
                  </a:txBody>
                  <a:tcPr/>
                </a:tc>
                <a:extLst>
                  <a:ext uri="{0D108BD9-81ED-4DB2-BD59-A6C34878D82A}">
                    <a16:rowId xmlns:a16="http://schemas.microsoft.com/office/drawing/2014/main" val="2182526843"/>
                  </a:ext>
                </a:extLst>
              </a:tr>
              <a:tr h="261864">
                <a:tc>
                  <a:txBody>
                    <a:bodyPr/>
                    <a:lstStyle/>
                    <a:p>
                      <a:pPr algn="ctr"/>
                      <a:r>
                        <a:rPr lang="en-US" sz="1400" dirty="0"/>
                        <a:t>2</a:t>
                      </a:r>
                    </a:p>
                  </a:txBody>
                  <a:tcPr/>
                </a:tc>
                <a:tc>
                  <a:txBody>
                    <a:bodyPr/>
                    <a:lstStyle/>
                    <a:p>
                      <a:pPr algn="ctr"/>
                      <a:r>
                        <a:rPr lang="en-US" sz="1400" dirty="0"/>
                        <a:t>HORZO</a:t>
                      </a:r>
                    </a:p>
                  </a:txBody>
                  <a:tcPr/>
                </a:tc>
                <a:tc>
                  <a:txBody>
                    <a:bodyPr/>
                    <a:lstStyle/>
                    <a:p>
                      <a:pPr algn="ctr"/>
                      <a:r>
                        <a:rPr lang="en-US" sz="1400" dirty="0"/>
                        <a:t>1660 : 1928</a:t>
                      </a:r>
                    </a:p>
                  </a:txBody>
                  <a:tcPr/>
                </a:tc>
                <a:tc>
                  <a:txBody>
                    <a:bodyPr/>
                    <a:lstStyle/>
                    <a:p>
                      <a:pPr algn="ctr"/>
                      <a:r>
                        <a:rPr lang="en-US" sz="1400" dirty="0"/>
                        <a:t>86.10 %</a:t>
                      </a:r>
                    </a:p>
                  </a:txBody>
                  <a:tcPr/>
                </a:tc>
                <a:extLst>
                  <a:ext uri="{0D108BD9-81ED-4DB2-BD59-A6C34878D82A}">
                    <a16:rowId xmlns:a16="http://schemas.microsoft.com/office/drawing/2014/main" val="587268592"/>
                  </a:ext>
                </a:extLst>
              </a:tr>
              <a:tr h="261864">
                <a:tc>
                  <a:txBody>
                    <a:bodyPr/>
                    <a:lstStyle/>
                    <a:p>
                      <a:pPr algn="ctr"/>
                      <a:r>
                        <a:rPr lang="en-US" sz="1400" dirty="0"/>
                        <a:t>3</a:t>
                      </a:r>
                    </a:p>
                  </a:txBody>
                  <a:tcPr/>
                </a:tc>
                <a:tc>
                  <a:txBody>
                    <a:bodyPr/>
                    <a:lstStyle/>
                    <a:p>
                      <a:pPr algn="ctr"/>
                      <a:r>
                        <a:rPr lang="en-US" sz="1400" dirty="0"/>
                        <a:t>CALI</a:t>
                      </a:r>
                    </a:p>
                  </a:txBody>
                  <a:tcPr/>
                </a:tc>
                <a:tc>
                  <a:txBody>
                    <a:bodyPr/>
                    <a:lstStyle/>
                    <a:p>
                      <a:pPr algn="ctr"/>
                      <a:r>
                        <a:rPr lang="en-US" sz="1400" dirty="0"/>
                        <a:t>268 : 1630</a:t>
                      </a:r>
                    </a:p>
                  </a:txBody>
                  <a:tcPr/>
                </a:tc>
                <a:tc>
                  <a:txBody>
                    <a:bodyPr/>
                    <a:lstStyle/>
                    <a:p>
                      <a:pPr algn="ctr"/>
                      <a:r>
                        <a:rPr lang="en-US" sz="1400" dirty="0">
                          <a:solidFill>
                            <a:srgbClr val="FF0000"/>
                          </a:solidFill>
                        </a:rPr>
                        <a:t>16.44 %</a:t>
                      </a:r>
                    </a:p>
                  </a:txBody>
                  <a:tcPr/>
                </a:tc>
                <a:extLst>
                  <a:ext uri="{0D108BD9-81ED-4DB2-BD59-A6C34878D82A}">
                    <a16:rowId xmlns:a16="http://schemas.microsoft.com/office/drawing/2014/main" val="3604381576"/>
                  </a:ext>
                </a:extLst>
              </a:tr>
              <a:tr h="257975">
                <a:tc>
                  <a:txBody>
                    <a:bodyPr/>
                    <a:lstStyle/>
                    <a:p>
                      <a:pPr algn="ctr"/>
                      <a:r>
                        <a:rPr lang="en-US" sz="1400" dirty="0"/>
                        <a:t>4</a:t>
                      </a:r>
                    </a:p>
                  </a:txBody>
                  <a:tcPr/>
                </a:tc>
                <a:tc>
                  <a:txBody>
                    <a:bodyPr/>
                    <a:lstStyle/>
                    <a:p>
                      <a:pPr algn="ctr"/>
                      <a:r>
                        <a:rPr lang="en-US" sz="1400" dirty="0"/>
                        <a:t>BOMBAY</a:t>
                      </a:r>
                    </a:p>
                  </a:txBody>
                  <a:tcPr/>
                </a:tc>
                <a:tc>
                  <a:txBody>
                    <a:bodyPr/>
                    <a:lstStyle/>
                    <a:p>
                      <a:pPr algn="ctr"/>
                      <a:r>
                        <a:rPr lang="en-US" sz="1400" dirty="0"/>
                        <a:t>520 : 522</a:t>
                      </a:r>
                    </a:p>
                  </a:txBody>
                  <a:tcPr/>
                </a:tc>
                <a:tc>
                  <a:txBody>
                    <a:bodyPr/>
                    <a:lstStyle/>
                    <a:p>
                      <a:pPr algn="ctr"/>
                      <a:r>
                        <a:rPr lang="en-US" sz="1400" dirty="0"/>
                        <a:t>99.17 %</a:t>
                      </a:r>
                    </a:p>
                  </a:txBody>
                  <a:tcPr/>
                </a:tc>
                <a:extLst>
                  <a:ext uri="{0D108BD9-81ED-4DB2-BD59-A6C34878D82A}">
                    <a16:rowId xmlns:a16="http://schemas.microsoft.com/office/drawing/2014/main" val="4189917542"/>
                  </a:ext>
                </a:extLst>
              </a:tr>
              <a:tr h="0">
                <a:tc>
                  <a:txBody>
                    <a:bodyPr/>
                    <a:lstStyle/>
                    <a:p>
                      <a:pPr algn="ctr"/>
                      <a:r>
                        <a:rPr lang="en-US" sz="1400" dirty="0"/>
                        <a:t>5</a:t>
                      </a:r>
                    </a:p>
                  </a:txBody>
                  <a:tcPr/>
                </a:tc>
                <a:tc>
                  <a:txBody>
                    <a:bodyPr/>
                    <a:lstStyle/>
                    <a:p>
                      <a:pPr algn="ctr"/>
                      <a:r>
                        <a:rPr lang="en-US" sz="1400" dirty="0"/>
                        <a:t>SIRA</a:t>
                      </a:r>
                    </a:p>
                  </a:txBody>
                  <a:tcPr/>
                </a:tc>
                <a:tc>
                  <a:txBody>
                    <a:bodyPr/>
                    <a:lstStyle/>
                    <a:p>
                      <a:pPr algn="ctr"/>
                      <a:r>
                        <a:rPr lang="en-US" sz="1400" dirty="0"/>
                        <a:t>2422 : 2636</a:t>
                      </a:r>
                    </a:p>
                  </a:txBody>
                  <a:tcPr/>
                </a:tc>
                <a:tc>
                  <a:txBody>
                    <a:bodyPr/>
                    <a:lstStyle/>
                    <a:p>
                      <a:pPr algn="ctr"/>
                      <a:r>
                        <a:rPr lang="en-US" sz="1400" dirty="0"/>
                        <a:t>91.88 %</a:t>
                      </a:r>
                    </a:p>
                  </a:txBody>
                  <a:tcPr/>
                </a:tc>
                <a:extLst>
                  <a:ext uri="{0D108BD9-81ED-4DB2-BD59-A6C34878D82A}">
                    <a16:rowId xmlns:a16="http://schemas.microsoft.com/office/drawing/2014/main" val="2429419542"/>
                  </a:ext>
                </a:extLst>
              </a:tr>
              <a:tr h="261864">
                <a:tc>
                  <a:txBody>
                    <a:bodyPr/>
                    <a:lstStyle/>
                    <a:p>
                      <a:pPr algn="ctr"/>
                      <a:r>
                        <a:rPr lang="en-US" sz="1400" dirty="0"/>
                        <a:t>6</a:t>
                      </a:r>
                    </a:p>
                  </a:txBody>
                  <a:tcPr/>
                </a:tc>
                <a:tc>
                  <a:txBody>
                    <a:bodyPr/>
                    <a:lstStyle/>
                    <a:p>
                      <a:pPr algn="ctr"/>
                      <a:r>
                        <a:rPr lang="en-US" sz="1400" dirty="0"/>
                        <a:t>SEKER</a:t>
                      </a:r>
                    </a:p>
                  </a:txBody>
                  <a:tcPr/>
                </a:tc>
                <a:tc>
                  <a:txBody>
                    <a:bodyPr/>
                    <a:lstStyle/>
                    <a:p>
                      <a:pPr algn="ctr"/>
                      <a:r>
                        <a:rPr lang="en-US" sz="1400" dirty="0"/>
                        <a:t>1877 : 2027</a:t>
                      </a:r>
                    </a:p>
                  </a:txBody>
                  <a:tcPr/>
                </a:tc>
                <a:tc>
                  <a:txBody>
                    <a:bodyPr/>
                    <a:lstStyle/>
                    <a:p>
                      <a:pPr algn="ctr"/>
                      <a:r>
                        <a:rPr lang="en-US" sz="1400" dirty="0"/>
                        <a:t>92.60 %</a:t>
                      </a:r>
                    </a:p>
                  </a:txBody>
                  <a:tcPr/>
                </a:tc>
                <a:extLst>
                  <a:ext uri="{0D108BD9-81ED-4DB2-BD59-A6C34878D82A}">
                    <a16:rowId xmlns:a16="http://schemas.microsoft.com/office/drawing/2014/main" val="1334494070"/>
                  </a:ext>
                </a:extLst>
              </a:tr>
            </a:tbl>
          </a:graphicData>
        </a:graphic>
      </p:graphicFrame>
      <p:sp>
        <p:nvSpPr>
          <p:cNvPr id="29" name="TextBox 28">
            <a:extLst>
              <a:ext uri="{FF2B5EF4-FFF2-40B4-BE49-F238E27FC236}">
                <a16:creationId xmlns:a16="http://schemas.microsoft.com/office/drawing/2014/main" id="{A0A38EE6-9338-4FA7-B450-A9D22D90E061}"/>
              </a:ext>
            </a:extLst>
          </p:cNvPr>
          <p:cNvSpPr txBox="1"/>
          <p:nvPr/>
        </p:nvSpPr>
        <p:spPr>
          <a:xfrm>
            <a:off x="6543675" y="4210767"/>
            <a:ext cx="5171123" cy="1200329"/>
          </a:xfrm>
          <a:prstGeom prst="rect">
            <a:avLst/>
          </a:prstGeom>
          <a:noFill/>
        </p:spPr>
        <p:txBody>
          <a:bodyPr wrap="square" rtlCol="0">
            <a:spAutoFit/>
          </a:bodyPr>
          <a:lstStyle/>
          <a:p>
            <a:r>
              <a:rPr lang="en-US" dirty="0"/>
              <a:t>The outcomes were very good and satisfactory for 5 clusters, , but only one of the clusters </a:t>
            </a:r>
            <a:r>
              <a:rPr lang="en-US" dirty="0">
                <a:solidFill>
                  <a:srgbClr val="FF0000"/>
                </a:solidFill>
              </a:rPr>
              <a:t>(CALI) </a:t>
            </a:r>
            <a:r>
              <a:rPr lang="en-US" dirty="0"/>
              <a:t>achieved poor results because of characteristics similarity with another cluster </a:t>
            </a:r>
            <a:r>
              <a:rPr lang="en-US" dirty="0">
                <a:solidFill>
                  <a:srgbClr val="006C31"/>
                </a:solidFill>
              </a:rPr>
              <a:t>(BARBUNYA)</a:t>
            </a:r>
          </a:p>
        </p:txBody>
      </p:sp>
    </p:spTree>
    <p:extLst>
      <p:ext uri="{BB962C8B-B14F-4D97-AF65-F5344CB8AC3E}">
        <p14:creationId xmlns:p14="http://schemas.microsoft.com/office/powerpoint/2010/main" val="210599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1C5D78-BCB8-46BC-8CC9-D81FC03A33EF}"/>
              </a:ext>
            </a:extLst>
          </p:cNvPr>
          <p:cNvPicPr>
            <a:picLocks noChangeAspect="1"/>
          </p:cNvPicPr>
          <p:nvPr/>
        </p:nvPicPr>
        <p:blipFill>
          <a:blip r:embed="rId2"/>
          <a:stretch>
            <a:fillRect/>
          </a:stretch>
        </p:blipFill>
        <p:spPr>
          <a:xfrm>
            <a:off x="868103" y="1735728"/>
            <a:ext cx="5816206" cy="1321797"/>
          </a:xfrm>
          <a:prstGeom prst="rect">
            <a:avLst/>
          </a:prstGeom>
          <a:solidFill>
            <a:srgbClr val="00B050"/>
          </a:solidFill>
          <a:ln w="28575">
            <a:solidFill>
              <a:srgbClr val="006C31"/>
            </a:solidFill>
          </a:ln>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615042" y="136525"/>
            <a:ext cx="9779183" cy="901937"/>
          </a:xfrm>
        </p:spPr>
        <p:txBody>
          <a:bodyPr/>
          <a:lstStyle/>
          <a:p>
            <a:r>
              <a:rPr lang="en-US" dirty="0"/>
              <a:t>Machine Learning Analysis</a:t>
            </a:r>
            <a:br>
              <a:rPr lang="en-US" dirty="0"/>
            </a:br>
            <a:r>
              <a:rPr lang="en-US" sz="1800" dirty="0">
                <a:solidFill>
                  <a:srgbClr val="006C31"/>
                </a:solidFill>
                <a:ea typeface="+mn-ea"/>
                <a:cs typeface="+mn-cs"/>
              </a:rPr>
              <a:t>Agglomerative Clustering Algorithm 01</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lstStyle/>
          <a:p>
            <a:fld id="{294A09A9-5501-47C1-A89A-A340965A2BE2}" type="slidenum">
              <a:rPr lang="en-US" sz="1800"/>
              <a:pPr/>
              <a:t>26</a:t>
            </a:fld>
            <a:endParaRPr lang="en-US" sz="1800" dirty="0"/>
          </a:p>
        </p:txBody>
      </p:sp>
      <p:sp>
        <p:nvSpPr>
          <p:cNvPr id="3" name="TextBox 2">
            <a:extLst>
              <a:ext uri="{FF2B5EF4-FFF2-40B4-BE49-F238E27FC236}">
                <a16:creationId xmlns:a16="http://schemas.microsoft.com/office/drawing/2014/main" id="{EF7FEFFA-5032-4D2C-A3BE-A4D4B73D9B7C}"/>
              </a:ext>
            </a:extLst>
          </p:cNvPr>
          <p:cNvSpPr txBox="1"/>
          <p:nvPr/>
        </p:nvSpPr>
        <p:spPr>
          <a:xfrm>
            <a:off x="868103" y="994856"/>
            <a:ext cx="4772025" cy="646331"/>
          </a:xfrm>
          <a:prstGeom prst="rect">
            <a:avLst/>
          </a:prstGeom>
          <a:noFill/>
        </p:spPr>
        <p:txBody>
          <a:bodyPr wrap="square" rtlCol="0">
            <a:spAutoFit/>
          </a:bodyPr>
          <a:lstStyle/>
          <a:p>
            <a:r>
              <a:rPr lang="en-US" dirty="0"/>
              <a:t>Applying agglomerative hierarchical clustering with no. clusters = 7</a:t>
            </a:r>
          </a:p>
        </p:txBody>
      </p:sp>
      <p:graphicFrame>
        <p:nvGraphicFramePr>
          <p:cNvPr id="13" name="Table 13">
            <a:extLst>
              <a:ext uri="{FF2B5EF4-FFF2-40B4-BE49-F238E27FC236}">
                <a16:creationId xmlns:a16="http://schemas.microsoft.com/office/drawing/2014/main" id="{3BFE4578-099D-4872-84BB-0C55C34C6B28}"/>
              </a:ext>
            </a:extLst>
          </p:cNvPr>
          <p:cNvGraphicFramePr>
            <a:graphicFrameLocks noGrp="1"/>
          </p:cNvGraphicFramePr>
          <p:nvPr>
            <p:extLst>
              <p:ext uri="{D42A27DB-BD31-4B8C-83A1-F6EECF244321}">
                <p14:modId xmlns:p14="http://schemas.microsoft.com/office/powerpoint/2010/main" val="958209321"/>
              </p:ext>
            </p:extLst>
          </p:nvPr>
        </p:nvGraphicFramePr>
        <p:xfrm>
          <a:off x="7057837" y="869873"/>
          <a:ext cx="3562538" cy="2438400"/>
        </p:xfrm>
        <a:graphic>
          <a:graphicData uri="http://schemas.openxmlformats.org/drawingml/2006/table">
            <a:tbl>
              <a:tblPr firstRow="1" bandRow="1">
                <a:tableStyleId>{5C22544A-7EE6-4342-B048-85BDC9FD1C3A}</a:tableStyleId>
              </a:tblPr>
              <a:tblGrid>
                <a:gridCol w="1781269">
                  <a:extLst>
                    <a:ext uri="{9D8B030D-6E8A-4147-A177-3AD203B41FA5}">
                      <a16:colId xmlns:a16="http://schemas.microsoft.com/office/drawing/2014/main" val="1352085313"/>
                    </a:ext>
                  </a:extLst>
                </a:gridCol>
                <a:gridCol w="1781269">
                  <a:extLst>
                    <a:ext uri="{9D8B030D-6E8A-4147-A177-3AD203B41FA5}">
                      <a16:colId xmlns:a16="http://schemas.microsoft.com/office/drawing/2014/main" val="2221887099"/>
                    </a:ext>
                  </a:extLst>
                </a:gridCol>
              </a:tblGrid>
              <a:tr h="263350">
                <a:tc>
                  <a:txBody>
                    <a:bodyPr/>
                    <a:lstStyle/>
                    <a:p>
                      <a:pPr algn="ctr"/>
                      <a:r>
                        <a:rPr lang="en-US" sz="1400" dirty="0"/>
                        <a:t>Class Label  </a:t>
                      </a:r>
                    </a:p>
                  </a:txBody>
                  <a:tcPr/>
                </a:tc>
                <a:tc>
                  <a:txBody>
                    <a:bodyPr/>
                    <a:lstStyle/>
                    <a:p>
                      <a:pPr algn="ctr"/>
                      <a:r>
                        <a:rPr lang="en-US" sz="1400" dirty="0"/>
                        <a:t>Cluster Number </a:t>
                      </a:r>
                    </a:p>
                  </a:txBody>
                  <a:tcPr/>
                </a:tc>
                <a:extLst>
                  <a:ext uri="{0D108BD9-81ED-4DB2-BD59-A6C34878D82A}">
                    <a16:rowId xmlns:a16="http://schemas.microsoft.com/office/drawing/2014/main" val="1746007870"/>
                  </a:ext>
                </a:extLst>
              </a:tr>
              <a:tr h="250805">
                <a:tc>
                  <a:txBody>
                    <a:bodyPr/>
                    <a:lstStyle/>
                    <a:p>
                      <a:pPr algn="ctr"/>
                      <a:r>
                        <a:rPr lang="en-US" sz="1400" dirty="0"/>
                        <a:t>BARBUNYA</a:t>
                      </a:r>
                    </a:p>
                  </a:txBody>
                  <a:tcPr/>
                </a:tc>
                <a:tc>
                  <a:txBody>
                    <a:bodyPr/>
                    <a:lstStyle/>
                    <a:p>
                      <a:pPr algn="ctr"/>
                      <a:r>
                        <a:rPr lang="en-US" sz="1400" dirty="0"/>
                        <a:t>0</a:t>
                      </a:r>
                    </a:p>
                  </a:txBody>
                  <a:tcPr/>
                </a:tc>
                <a:extLst>
                  <a:ext uri="{0D108BD9-81ED-4DB2-BD59-A6C34878D82A}">
                    <a16:rowId xmlns:a16="http://schemas.microsoft.com/office/drawing/2014/main" val="466624865"/>
                  </a:ext>
                </a:extLst>
              </a:tr>
              <a:tr h="2508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HORZO</a:t>
                      </a:r>
                    </a:p>
                  </a:txBody>
                  <a:tcPr/>
                </a:tc>
                <a:tc>
                  <a:txBody>
                    <a:bodyPr/>
                    <a:lstStyle/>
                    <a:p>
                      <a:pPr algn="ctr"/>
                      <a:r>
                        <a:rPr lang="en-US" sz="1400" dirty="0"/>
                        <a:t>1</a:t>
                      </a:r>
                    </a:p>
                  </a:txBody>
                  <a:tcPr/>
                </a:tc>
                <a:extLst>
                  <a:ext uri="{0D108BD9-81ED-4DB2-BD59-A6C34878D82A}">
                    <a16:rowId xmlns:a16="http://schemas.microsoft.com/office/drawing/2014/main" val="2182526843"/>
                  </a:ext>
                </a:extLst>
              </a:tr>
              <a:tr h="250805">
                <a:tc>
                  <a:txBody>
                    <a:bodyPr/>
                    <a:lstStyle/>
                    <a:p>
                      <a:pPr algn="ctr"/>
                      <a:r>
                        <a:rPr lang="en-US" sz="1400" dirty="0"/>
                        <a:t>SIRA </a:t>
                      </a:r>
                    </a:p>
                  </a:txBody>
                  <a:tcPr/>
                </a:tc>
                <a:tc>
                  <a:txBody>
                    <a:bodyPr/>
                    <a:lstStyle/>
                    <a:p>
                      <a:pPr algn="ctr"/>
                      <a:r>
                        <a:rPr lang="en-US" sz="1400" dirty="0"/>
                        <a:t>2</a:t>
                      </a:r>
                    </a:p>
                  </a:txBody>
                  <a:tcPr/>
                </a:tc>
                <a:extLst>
                  <a:ext uri="{0D108BD9-81ED-4DB2-BD59-A6C34878D82A}">
                    <a16:rowId xmlns:a16="http://schemas.microsoft.com/office/drawing/2014/main" val="587268592"/>
                  </a:ext>
                </a:extLst>
              </a:tr>
              <a:tr h="2508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SEKER</a:t>
                      </a:r>
                    </a:p>
                  </a:txBody>
                  <a:tcPr/>
                </a:tc>
                <a:tc>
                  <a:txBody>
                    <a:bodyPr/>
                    <a:lstStyle/>
                    <a:p>
                      <a:pPr algn="ctr"/>
                      <a:r>
                        <a:rPr lang="en-US" sz="1400" dirty="0"/>
                        <a:t>3</a:t>
                      </a:r>
                    </a:p>
                  </a:txBody>
                  <a:tcPr/>
                </a:tc>
                <a:extLst>
                  <a:ext uri="{0D108BD9-81ED-4DB2-BD59-A6C34878D82A}">
                    <a16:rowId xmlns:a16="http://schemas.microsoft.com/office/drawing/2014/main" val="3604381576"/>
                  </a:ext>
                </a:extLst>
              </a:tr>
              <a:tr h="250805">
                <a:tc>
                  <a:txBody>
                    <a:bodyPr/>
                    <a:lstStyle/>
                    <a:p>
                      <a:pPr algn="ctr"/>
                      <a:r>
                        <a:rPr lang="en-US" sz="1400" dirty="0"/>
                        <a:t>BOMBAY</a:t>
                      </a:r>
                    </a:p>
                  </a:txBody>
                  <a:tcPr/>
                </a:tc>
                <a:tc>
                  <a:txBody>
                    <a:bodyPr/>
                    <a:lstStyle/>
                    <a:p>
                      <a:pPr algn="ctr"/>
                      <a:r>
                        <a:rPr lang="en-US" sz="1400" dirty="0"/>
                        <a:t>4</a:t>
                      </a:r>
                    </a:p>
                  </a:txBody>
                  <a:tcPr/>
                </a:tc>
                <a:extLst>
                  <a:ext uri="{0D108BD9-81ED-4DB2-BD59-A6C34878D82A}">
                    <a16:rowId xmlns:a16="http://schemas.microsoft.com/office/drawing/2014/main" val="4189917542"/>
                  </a:ext>
                </a:extLst>
              </a:tr>
              <a:tr h="250805">
                <a:tc>
                  <a:txBody>
                    <a:bodyPr/>
                    <a:lstStyle/>
                    <a:p>
                      <a:pPr algn="ctr"/>
                      <a:r>
                        <a:rPr lang="en-US" sz="1400" dirty="0"/>
                        <a:t>DERMASON</a:t>
                      </a:r>
                    </a:p>
                  </a:txBody>
                  <a:tcPr/>
                </a:tc>
                <a:tc>
                  <a:txBody>
                    <a:bodyPr/>
                    <a:lstStyle/>
                    <a:p>
                      <a:pPr algn="ctr"/>
                      <a:r>
                        <a:rPr lang="en-US" sz="1400" dirty="0"/>
                        <a:t>5</a:t>
                      </a:r>
                    </a:p>
                  </a:txBody>
                  <a:tcPr/>
                </a:tc>
                <a:extLst>
                  <a:ext uri="{0D108BD9-81ED-4DB2-BD59-A6C34878D82A}">
                    <a16:rowId xmlns:a16="http://schemas.microsoft.com/office/drawing/2014/main" val="2429419542"/>
                  </a:ext>
                </a:extLst>
              </a:tr>
              <a:tr h="250805">
                <a:tc>
                  <a:txBody>
                    <a:bodyPr/>
                    <a:lstStyle/>
                    <a:p>
                      <a:pPr algn="ctr"/>
                      <a:r>
                        <a:rPr lang="en-US" sz="1400" dirty="0"/>
                        <a:t>CALI </a:t>
                      </a:r>
                    </a:p>
                  </a:txBody>
                  <a:tcPr/>
                </a:tc>
                <a:tc>
                  <a:txBody>
                    <a:bodyPr/>
                    <a:lstStyle/>
                    <a:p>
                      <a:pPr algn="ctr"/>
                      <a:r>
                        <a:rPr lang="en-US" sz="1400" dirty="0"/>
                        <a:t>6</a:t>
                      </a:r>
                    </a:p>
                  </a:txBody>
                  <a:tcPr/>
                </a:tc>
                <a:extLst>
                  <a:ext uri="{0D108BD9-81ED-4DB2-BD59-A6C34878D82A}">
                    <a16:rowId xmlns:a16="http://schemas.microsoft.com/office/drawing/2014/main" val="1334494070"/>
                  </a:ext>
                </a:extLst>
              </a:tr>
            </a:tbl>
          </a:graphicData>
        </a:graphic>
      </p:graphicFrame>
      <p:pic>
        <p:nvPicPr>
          <p:cNvPr id="12" name="Picture 11">
            <a:extLst>
              <a:ext uri="{FF2B5EF4-FFF2-40B4-BE49-F238E27FC236}">
                <a16:creationId xmlns:a16="http://schemas.microsoft.com/office/drawing/2014/main" id="{EB49807A-8D1E-4E5D-978F-E0D222350B84}"/>
              </a:ext>
            </a:extLst>
          </p:cNvPr>
          <p:cNvPicPr>
            <a:picLocks noChangeAspect="1"/>
          </p:cNvPicPr>
          <p:nvPr/>
        </p:nvPicPr>
        <p:blipFill>
          <a:blip r:embed="rId3"/>
          <a:stretch>
            <a:fillRect/>
          </a:stretch>
        </p:blipFill>
        <p:spPr>
          <a:xfrm>
            <a:off x="2528887" y="3559020"/>
            <a:ext cx="7134225" cy="3046846"/>
          </a:xfrm>
          <a:prstGeom prst="rect">
            <a:avLst/>
          </a:prstGeom>
        </p:spPr>
      </p:pic>
    </p:spTree>
    <p:extLst>
      <p:ext uri="{BB962C8B-B14F-4D97-AF65-F5344CB8AC3E}">
        <p14:creationId xmlns:p14="http://schemas.microsoft.com/office/powerpoint/2010/main" val="307363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Agglomerative Clustering Algorithm 02</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27</a:t>
            </a:fld>
            <a:endParaRPr lang="en-US" sz="1800" dirty="0"/>
          </a:p>
        </p:txBody>
      </p:sp>
      <p:sp>
        <p:nvSpPr>
          <p:cNvPr id="17" name="TextBox 16">
            <a:extLst>
              <a:ext uri="{FF2B5EF4-FFF2-40B4-BE49-F238E27FC236}">
                <a16:creationId xmlns:a16="http://schemas.microsoft.com/office/drawing/2014/main" id="{722AEC47-99A5-4552-8A68-DCE2653C4F72}"/>
              </a:ext>
            </a:extLst>
          </p:cNvPr>
          <p:cNvSpPr txBox="1"/>
          <p:nvPr/>
        </p:nvSpPr>
        <p:spPr>
          <a:xfrm>
            <a:off x="898591" y="912624"/>
            <a:ext cx="7143750" cy="646331"/>
          </a:xfrm>
          <a:prstGeom prst="rect">
            <a:avLst/>
          </a:prstGeom>
          <a:noFill/>
        </p:spPr>
        <p:txBody>
          <a:bodyPr wrap="square" rtlCol="0">
            <a:spAutoFit/>
          </a:bodyPr>
          <a:lstStyle/>
          <a:p>
            <a:r>
              <a:rPr lang="en-US" dirty="0"/>
              <a:t>Here we group by Class and agglom columns to validate our clustering model with the actual classes labeling:</a:t>
            </a:r>
          </a:p>
        </p:txBody>
      </p:sp>
      <p:sp>
        <p:nvSpPr>
          <p:cNvPr id="26" name="Arrow: Right 25">
            <a:extLst>
              <a:ext uri="{FF2B5EF4-FFF2-40B4-BE49-F238E27FC236}">
                <a16:creationId xmlns:a16="http://schemas.microsoft.com/office/drawing/2014/main" id="{539AC868-1F91-4880-825F-08EDD62F6DB3}"/>
              </a:ext>
            </a:extLst>
          </p:cNvPr>
          <p:cNvSpPr/>
          <p:nvPr/>
        </p:nvSpPr>
        <p:spPr>
          <a:xfrm>
            <a:off x="5819775" y="3764676"/>
            <a:ext cx="5524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3">
            <a:extLst>
              <a:ext uri="{FF2B5EF4-FFF2-40B4-BE49-F238E27FC236}">
                <a16:creationId xmlns:a16="http://schemas.microsoft.com/office/drawing/2014/main" id="{30BD6F10-AE00-4BAD-9BFE-15B08F580B69}"/>
              </a:ext>
            </a:extLst>
          </p:cNvPr>
          <p:cNvGraphicFramePr>
            <a:graphicFrameLocks noGrp="1"/>
          </p:cNvGraphicFramePr>
          <p:nvPr>
            <p:extLst>
              <p:ext uri="{D42A27DB-BD31-4B8C-83A1-F6EECF244321}">
                <p14:modId xmlns:p14="http://schemas.microsoft.com/office/powerpoint/2010/main" val="3022552836"/>
              </p:ext>
            </p:extLst>
          </p:nvPr>
        </p:nvGraphicFramePr>
        <p:xfrm>
          <a:off x="6543675" y="1446904"/>
          <a:ext cx="4854261" cy="265176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370984666"/>
                    </a:ext>
                  </a:extLst>
                </a:gridCol>
                <a:gridCol w="1156516">
                  <a:extLst>
                    <a:ext uri="{9D8B030D-6E8A-4147-A177-3AD203B41FA5}">
                      <a16:colId xmlns:a16="http://schemas.microsoft.com/office/drawing/2014/main" val="1352085313"/>
                    </a:ext>
                  </a:extLst>
                </a:gridCol>
                <a:gridCol w="1294014">
                  <a:extLst>
                    <a:ext uri="{9D8B030D-6E8A-4147-A177-3AD203B41FA5}">
                      <a16:colId xmlns:a16="http://schemas.microsoft.com/office/drawing/2014/main" val="2221887099"/>
                    </a:ext>
                  </a:extLst>
                </a:gridCol>
                <a:gridCol w="1603631">
                  <a:extLst>
                    <a:ext uri="{9D8B030D-6E8A-4147-A177-3AD203B41FA5}">
                      <a16:colId xmlns:a16="http://schemas.microsoft.com/office/drawing/2014/main" val="1627173506"/>
                    </a:ext>
                  </a:extLst>
                </a:gridCol>
              </a:tblGrid>
              <a:tr h="445169">
                <a:tc>
                  <a:txBody>
                    <a:bodyPr/>
                    <a:lstStyle/>
                    <a:p>
                      <a:pPr algn="ctr"/>
                      <a:r>
                        <a:rPr lang="en-US" sz="1400" dirty="0"/>
                        <a:t>Cluster</a:t>
                      </a:r>
                    </a:p>
                    <a:p>
                      <a:pPr algn="ctr"/>
                      <a:r>
                        <a:rPr lang="en-US" sz="1400" dirty="0"/>
                        <a:t>index</a:t>
                      </a:r>
                    </a:p>
                  </a:txBody>
                  <a:tcPr/>
                </a:tc>
                <a:tc>
                  <a:txBody>
                    <a:bodyPr/>
                    <a:lstStyle/>
                    <a:p>
                      <a:pPr algn="ctr"/>
                      <a:r>
                        <a:rPr lang="en-US" sz="1400" dirty="0"/>
                        <a:t>Class Label  </a:t>
                      </a:r>
                    </a:p>
                  </a:txBody>
                  <a:tcPr/>
                </a:tc>
                <a:tc>
                  <a:txBody>
                    <a:bodyPr/>
                    <a:lstStyle/>
                    <a:p>
                      <a:pPr algn="ctr"/>
                      <a:r>
                        <a:rPr lang="en-US" sz="1400" dirty="0"/>
                        <a:t>Correct : all</a:t>
                      </a:r>
                    </a:p>
                  </a:txBody>
                  <a:tcPr/>
                </a:tc>
                <a:tc>
                  <a:txBody>
                    <a:bodyPr/>
                    <a:lstStyle/>
                    <a:p>
                      <a:pPr algn="ctr"/>
                      <a:r>
                        <a:rPr lang="en-US" sz="1400" dirty="0"/>
                        <a:t>Correct Clustering</a:t>
                      </a:r>
                    </a:p>
                    <a:p>
                      <a:pPr algn="ctr"/>
                      <a:r>
                        <a:rPr lang="en-US" sz="1400" dirty="0"/>
                        <a:t>percentage</a:t>
                      </a:r>
                    </a:p>
                  </a:txBody>
                  <a:tcPr/>
                </a:tc>
                <a:extLst>
                  <a:ext uri="{0D108BD9-81ED-4DB2-BD59-A6C34878D82A}">
                    <a16:rowId xmlns:a16="http://schemas.microsoft.com/office/drawing/2014/main" val="1746007870"/>
                  </a:ext>
                </a:extLst>
              </a:tr>
              <a:tr h="176763">
                <a:tc>
                  <a:txBody>
                    <a:bodyPr/>
                    <a:lstStyle/>
                    <a:p>
                      <a:pPr algn="ctr"/>
                      <a:r>
                        <a:rPr lang="en-US" sz="1400" dirty="0"/>
                        <a:t>0</a:t>
                      </a:r>
                    </a:p>
                  </a:txBody>
                  <a:tcPr/>
                </a:tc>
                <a:tc>
                  <a:txBody>
                    <a:bodyPr/>
                    <a:lstStyle/>
                    <a:p>
                      <a:pPr algn="ctr"/>
                      <a:r>
                        <a:rPr lang="en-US" sz="1400" dirty="0"/>
                        <a:t>BARBUNYA</a:t>
                      </a:r>
                    </a:p>
                  </a:txBody>
                  <a:tcPr/>
                </a:tc>
                <a:tc>
                  <a:txBody>
                    <a:bodyPr/>
                    <a:lstStyle/>
                    <a:p>
                      <a:pPr algn="ctr"/>
                      <a:r>
                        <a:rPr lang="en-US" sz="1400" dirty="0"/>
                        <a:t>1273 : 1322</a:t>
                      </a:r>
                    </a:p>
                  </a:txBody>
                  <a:tcPr/>
                </a:tc>
                <a:tc>
                  <a:txBody>
                    <a:bodyPr/>
                    <a:lstStyle/>
                    <a:p>
                      <a:pPr algn="ctr"/>
                      <a:r>
                        <a:rPr lang="en-US" sz="1400" dirty="0"/>
                        <a:t>96.30 %</a:t>
                      </a:r>
                    </a:p>
                  </a:txBody>
                  <a:tcPr/>
                </a:tc>
                <a:extLst>
                  <a:ext uri="{0D108BD9-81ED-4DB2-BD59-A6C34878D82A}">
                    <a16:rowId xmlns:a16="http://schemas.microsoft.com/office/drawing/2014/main" val="466624865"/>
                  </a:ext>
                </a:extLst>
              </a:tr>
              <a:tr h="236419">
                <a:tc>
                  <a:txBody>
                    <a:bodyPr/>
                    <a:lstStyle/>
                    <a:p>
                      <a:pPr algn="ctr"/>
                      <a:r>
                        <a:rPr lang="en-US" sz="1400" dirty="0"/>
                        <a:t>5</a:t>
                      </a:r>
                    </a:p>
                  </a:txBody>
                  <a:tcPr/>
                </a:tc>
                <a:tc>
                  <a:txBody>
                    <a:bodyPr/>
                    <a:lstStyle/>
                    <a:p>
                      <a:pPr algn="ctr"/>
                      <a:r>
                        <a:rPr lang="en-US" sz="1400" dirty="0"/>
                        <a:t>DERMASON</a:t>
                      </a:r>
                    </a:p>
                  </a:txBody>
                  <a:tcPr/>
                </a:tc>
                <a:tc>
                  <a:txBody>
                    <a:bodyPr/>
                    <a:lstStyle/>
                    <a:p>
                      <a:pPr algn="ctr"/>
                      <a:r>
                        <a:rPr lang="en-US" sz="1400" dirty="0"/>
                        <a:t>2969 : 3546</a:t>
                      </a:r>
                    </a:p>
                  </a:txBody>
                  <a:tcPr/>
                </a:tc>
                <a:tc>
                  <a:txBody>
                    <a:bodyPr/>
                    <a:lstStyle/>
                    <a:p>
                      <a:pPr algn="ctr"/>
                      <a:r>
                        <a:rPr lang="en-US" sz="1400" dirty="0"/>
                        <a:t>83.73 %</a:t>
                      </a:r>
                    </a:p>
                  </a:txBody>
                  <a:tcPr/>
                </a:tc>
                <a:extLst>
                  <a:ext uri="{0D108BD9-81ED-4DB2-BD59-A6C34878D82A}">
                    <a16:rowId xmlns:a16="http://schemas.microsoft.com/office/drawing/2014/main" val="2182526843"/>
                  </a:ext>
                </a:extLst>
              </a:tr>
              <a:tr h="261864">
                <a:tc>
                  <a:txBody>
                    <a:bodyPr/>
                    <a:lstStyle/>
                    <a:p>
                      <a:pPr algn="ctr"/>
                      <a:r>
                        <a:rPr lang="en-US" sz="1400" dirty="0"/>
                        <a:t>1</a:t>
                      </a:r>
                    </a:p>
                  </a:txBody>
                  <a:tcPr/>
                </a:tc>
                <a:tc>
                  <a:txBody>
                    <a:bodyPr/>
                    <a:lstStyle/>
                    <a:p>
                      <a:pPr algn="ctr"/>
                      <a:r>
                        <a:rPr lang="en-US" sz="1400" dirty="0"/>
                        <a:t>HORZO</a:t>
                      </a:r>
                    </a:p>
                  </a:txBody>
                  <a:tcPr/>
                </a:tc>
                <a:tc>
                  <a:txBody>
                    <a:bodyPr/>
                    <a:lstStyle/>
                    <a:p>
                      <a:pPr algn="ctr"/>
                      <a:r>
                        <a:rPr lang="en-US" sz="1400" dirty="0"/>
                        <a:t>1602 : 1928</a:t>
                      </a:r>
                    </a:p>
                  </a:txBody>
                  <a:tcPr/>
                </a:tc>
                <a:tc>
                  <a:txBody>
                    <a:bodyPr/>
                    <a:lstStyle/>
                    <a:p>
                      <a:pPr algn="ctr"/>
                      <a:r>
                        <a:rPr lang="en-US" sz="1400" dirty="0"/>
                        <a:t>83.09 %</a:t>
                      </a:r>
                    </a:p>
                  </a:txBody>
                  <a:tcPr/>
                </a:tc>
                <a:extLst>
                  <a:ext uri="{0D108BD9-81ED-4DB2-BD59-A6C34878D82A}">
                    <a16:rowId xmlns:a16="http://schemas.microsoft.com/office/drawing/2014/main" val="587268592"/>
                  </a:ext>
                </a:extLst>
              </a:tr>
              <a:tr h="261864">
                <a:tc>
                  <a:txBody>
                    <a:bodyPr/>
                    <a:lstStyle/>
                    <a:p>
                      <a:pPr algn="ctr"/>
                      <a:r>
                        <a:rPr lang="en-US" sz="1400" dirty="0"/>
                        <a:t>6</a:t>
                      </a:r>
                    </a:p>
                  </a:txBody>
                  <a:tcPr/>
                </a:tc>
                <a:tc>
                  <a:txBody>
                    <a:bodyPr/>
                    <a:lstStyle/>
                    <a:p>
                      <a:pPr algn="ctr"/>
                      <a:r>
                        <a:rPr lang="en-US" sz="1400" dirty="0"/>
                        <a:t>CALI</a:t>
                      </a:r>
                    </a:p>
                  </a:txBody>
                  <a:tcPr/>
                </a:tc>
                <a:tc>
                  <a:txBody>
                    <a:bodyPr/>
                    <a:lstStyle/>
                    <a:p>
                      <a:pPr algn="ctr"/>
                      <a:r>
                        <a:rPr lang="en-US" sz="1400" dirty="0"/>
                        <a:t>6 : 1630</a:t>
                      </a:r>
                    </a:p>
                  </a:txBody>
                  <a:tcPr/>
                </a:tc>
                <a:tc>
                  <a:txBody>
                    <a:bodyPr/>
                    <a:lstStyle/>
                    <a:p>
                      <a:pPr algn="ctr"/>
                      <a:r>
                        <a:rPr lang="en-US" sz="1400" dirty="0">
                          <a:solidFill>
                            <a:srgbClr val="FF0000"/>
                          </a:solidFill>
                        </a:rPr>
                        <a:t>0.37 %</a:t>
                      </a:r>
                    </a:p>
                  </a:txBody>
                  <a:tcPr/>
                </a:tc>
                <a:extLst>
                  <a:ext uri="{0D108BD9-81ED-4DB2-BD59-A6C34878D82A}">
                    <a16:rowId xmlns:a16="http://schemas.microsoft.com/office/drawing/2014/main" val="3604381576"/>
                  </a:ext>
                </a:extLst>
              </a:tr>
              <a:tr h="257975">
                <a:tc>
                  <a:txBody>
                    <a:bodyPr/>
                    <a:lstStyle/>
                    <a:p>
                      <a:pPr algn="ctr"/>
                      <a:r>
                        <a:rPr lang="en-US" sz="1400" dirty="0"/>
                        <a:t>4</a:t>
                      </a:r>
                    </a:p>
                  </a:txBody>
                  <a:tcPr/>
                </a:tc>
                <a:tc>
                  <a:txBody>
                    <a:bodyPr/>
                    <a:lstStyle/>
                    <a:p>
                      <a:pPr algn="ctr"/>
                      <a:r>
                        <a:rPr lang="en-US" sz="1400" dirty="0"/>
                        <a:t>BOMBAY</a:t>
                      </a:r>
                    </a:p>
                  </a:txBody>
                  <a:tcPr/>
                </a:tc>
                <a:tc>
                  <a:txBody>
                    <a:bodyPr/>
                    <a:lstStyle/>
                    <a:p>
                      <a:pPr algn="ctr"/>
                      <a:r>
                        <a:rPr lang="en-US" sz="1400" dirty="0"/>
                        <a:t>522 : 522</a:t>
                      </a:r>
                    </a:p>
                  </a:txBody>
                  <a:tcPr/>
                </a:tc>
                <a:tc>
                  <a:txBody>
                    <a:bodyPr/>
                    <a:lstStyle/>
                    <a:p>
                      <a:pPr algn="ctr"/>
                      <a:r>
                        <a:rPr lang="en-US" sz="1400" dirty="0"/>
                        <a:t>100 %</a:t>
                      </a:r>
                    </a:p>
                  </a:txBody>
                  <a:tcPr/>
                </a:tc>
                <a:extLst>
                  <a:ext uri="{0D108BD9-81ED-4DB2-BD59-A6C34878D82A}">
                    <a16:rowId xmlns:a16="http://schemas.microsoft.com/office/drawing/2014/main" val="4189917542"/>
                  </a:ext>
                </a:extLst>
              </a:tr>
              <a:tr h="0">
                <a:tc>
                  <a:txBody>
                    <a:bodyPr/>
                    <a:lstStyle/>
                    <a:p>
                      <a:pPr algn="ctr"/>
                      <a:r>
                        <a:rPr lang="en-US" sz="1400" dirty="0"/>
                        <a:t>2</a:t>
                      </a:r>
                    </a:p>
                  </a:txBody>
                  <a:tcPr/>
                </a:tc>
                <a:tc>
                  <a:txBody>
                    <a:bodyPr/>
                    <a:lstStyle/>
                    <a:p>
                      <a:pPr algn="ctr"/>
                      <a:r>
                        <a:rPr lang="en-US" sz="1400" dirty="0"/>
                        <a:t>SIRA</a:t>
                      </a:r>
                    </a:p>
                  </a:txBody>
                  <a:tcPr/>
                </a:tc>
                <a:tc>
                  <a:txBody>
                    <a:bodyPr/>
                    <a:lstStyle/>
                    <a:p>
                      <a:pPr algn="ctr"/>
                      <a:r>
                        <a:rPr lang="en-US" sz="1400" dirty="0"/>
                        <a:t>2252 : 2636</a:t>
                      </a:r>
                    </a:p>
                  </a:txBody>
                  <a:tcPr/>
                </a:tc>
                <a:tc>
                  <a:txBody>
                    <a:bodyPr/>
                    <a:lstStyle/>
                    <a:p>
                      <a:pPr algn="ctr"/>
                      <a:r>
                        <a:rPr lang="en-US" sz="1400" dirty="0"/>
                        <a:t>85.43 %</a:t>
                      </a:r>
                    </a:p>
                  </a:txBody>
                  <a:tcPr/>
                </a:tc>
                <a:extLst>
                  <a:ext uri="{0D108BD9-81ED-4DB2-BD59-A6C34878D82A}">
                    <a16:rowId xmlns:a16="http://schemas.microsoft.com/office/drawing/2014/main" val="2429419542"/>
                  </a:ext>
                </a:extLst>
              </a:tr>
              <a:tr h="261864">
                <a:tc>
                  <a:txBody>
                    <a:bodyPr/>
                    <a:lstStyle/>
                    <a:p>
                      <a:pPr algn="ctr"/>
                      <a:r>
                        <a:rPr lang="en-US" sz="1400" dirty="0"/>
                        <a:t>3</a:t>
                      </a:r>
                    </a:p>
                  </a:txBody>
                  <a:tcPr/>
                </a:tc>
                <a:tc>
                  <a:txBody>
                    <a:bodyPr/>
                    <a:lstStyle/>
                    <a:p>
                      <a:pPr algn="ctr"/>
                      <a:r>
                        <a:rPr lang="en-US" sz="1400" dirty="0"/>
                        <a:t>SEKER</a:t>
                      </a:r>
                    </a:p>
                  </a:txBody>
                  <a:tcPr/>
                </a:tc>
                <a:tc>
                  <a:txBody>
                    <a:bodyPr/>
                    <a:lstStyle/>
                    <a:p>
                      <a:pPr algn="ctr"/>
                      <a:r>
                        <a:rPr lang="en-US" sz="1400" dirty="0"/>
                        <a:t>1879 : 2027</a:t>
                      </a:r>
                    </a:p>
                  </a:txBody>
                  <a:tcPr/>
                </a:tc>
                <a:tc>
                  <a:txBody>
                    <a:bodyPr/>
                    <a:lstStyle/>
                    <a:p>
                      <a:pPr algn="ctr"/>
                      <a:r>
                        <a:rPr lang="en-US" sz="1400" dirty="0"/>
                        <a:t>92.70 %</a:t>
                      </a:r>
                    </a:p>
                  </a:txBody>
                  <a:tcPr/>
                </a:tc>
                <a:extLst>
                  <a:ext uri="{0D108BD9-81ED-4DB2-BD59-A6C34878D82A}">
                    <a16:rowId xmlns:a16="http://schemas.microsoft.com/office/drawing/2014/main" val="1334494070"/>
                  </a:ext>
                </a:extLst>
              </a:tr>
            </a:tbl>
          </a:graphicData>
        </a:graphic>
      </p:graphicFrame>
      <p:sp>
        <p:nvSpPr>
          <p:cNvPr id="29" name="TextBox 28">
            <a:extLst>
              <a:ext uri="{FF2B5EF4-FFF2-40B4-BE49-F238E27FC236}">
                <a16:creationId xmlns:a16="http://schemas.microsoft.com/office/drawing/2014/main" id="{A0A38EE6-9338-4FA7-B450-A9D22D90E061}"/>
              </a:ext>
            </a:extLst>
          </p:cNvPr>
          <p:cNvSpPr txBox="1"/>
          <p:nvPr/>
        </p:nvSpPr>
        <p:spPr>
          <a:xfrm>
            <a:off x="6543675" y="4210767"/>
            <a:ext cx="5171123" cy="923330"/>
          </a:xfrm>
          <a:prstGeom prst="rect">
            <a:avLst/>
          </a:prstGeom>
          <a:noFill/>
        </p:spPr>
        <p:txBody>
          <a:bodyPr wrap="square" rtlCol="0">
            <a:spAutoFit/>
          </a:bodyPr>
          <a:lstStyle/>
          <a:p>
            <a:r>
              <a:rPr lang="en-US" dirty="0"/>
              <a:t>Again </a:t>
            </a:r>
            <a:r>
              <a:rPr lang="en-US" dirty="0">
                <a:solidFill>
                  <a:srgbClr val="FF0000"/>
                </a:solidFill>
              </a:rPr>
              <a:t>(CALI) </a:t>
            </a:r>
            <a:r>
              <a:rPr lang="en-US" dirty="0"/>
              <a:t>Cluster</a:t>
            </a:r>
            <a:r>
              <a:rPr lang="en-US" dirty="0">
                <a:solidFill>
                  <a:srgbClr val="FF0000"/>
                </a:solidFill>
              </a:rPr>
              <a:t> </a:t>
            </a:r>
            <a:r>
              <a:rPr lang="en-US" dirty="0"/>
              <a:t>achieved very poor results because of characteristics similarity </a:t>
            </a:r>
            <a:r>
              <a:rPr lang="en-US" dirty="0">
                <a:solidFill>
                  <a:srgbClr val="006C31"/>
                </a:solidFill>
              </a:rPr>
              <a:t>(BARBUNYA) </a:t>
            </a:r>
            <a:r>
              <a:rPr lang="en-US" dirty="0"/>
              <a:t>cluster</a:t>
            </a:r>
            <a:endParaRPr lang="en-US" dirty="0">
              <a:solidFill>
                <a:srgbClr val="006C31"/>
              </a:solidFill>
            </a:endParaRPr>
          </a:p>
        </p:txBody>
      </p:sp>
      <p:pic>
        <p:nvPicPr>
          <p:cNvPr id="4" name="Picture 3">
            <a:extLst>
              <a:ext uri="{FF2B5EF4-FFF2-40B4-BE49-F238E27FC236}">
                <a16:creationId xmlns:a16="http://schemas.microsoft.com/office/drawing/2014/main" id="{4D3853E6-E29D-4EDE-AD4C-FACCC40930BE}"/>
              </a:ext>
            </a:extLst>
          </p:cNvPr>
          <p:cNvPicPr>
            <a:picLocks noChangeAspect="1"/>
          </p:cNvPicPr>
          <p:nvPr/>
        </p:nvPicPr>
        <p:blipFill>
          <a:blip r:embed="rId2"/>
          <a:stretch>
            <a:fillRect/>
          </a:stretch>
        </p:blipFill>
        <p:spPr>
          <a:xfrm>
            <a:off x="724955" y="1649589"/>
            <a:ext cx="2208631" cy="3539027"/>
          </a:xfrm>
          <a:prstGeom prst="rect">
            <a:avLst/>
          </a:prstGeom>
        </p:spPr>
      </p:pic>
      <p:pic>
        <p:nvPicPr>
          <p:cNvPr id="6" name="Picture 5">
            <a:extLst>
              <a:ext uri="{FF2B5EF4-FFF2-40B4-BE49-F238E27FC236}">
                <a16:creationId xmlns:a16="http://schemas.microsoft.com/office/drawing/2014/main" id="{2BD6177C-A2D8-479D-9FAA-8D48D93EAD99}"/>
              </a:ext>
            </a:extLst>
          </p:cNvPr>
          <p:cNvPicPr>
            <a:picLocks noChangeAspect="1"/>
          </p:cNvPicPr>
          <p:nvPr/>
        </p:nvPicPr>
        <p:blipFill>
          <a:blip r:embed="rId3"/>
          <a:stretch>
            <a:fillRect/>
          </a:stretch>
        </p:blipFill>
        <p:spPr>
          <a:xfrm>
            <a:off x="3452500" y="1640762"/>
            <a:ext cx="1988434" cy="4898150"/>
          </a:xfrm>
          <a:prstGeom prst="rect">
            <a:avLst/>
          </a:prstGeom>
        </p:spPr>
      </p:pic>
    </p:spTree>
    <p:extLst>
      <p:ext uri="{BB962C8B-B14F-4D97-AF65-F5344CB8AC3E}">
        <p14:creationId xmlns:p14="http://schemas.microsoft.com/office/powerpoint/2010/main" val="222777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DBSCAN and MeanShift Algorithms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28</a:t>
            </a:fld>
            <a:endParaRPr lang="en-US" sz="1800" dirty="0"/>
          </a:p>
        </p:txBody>
      </p:sp>
      <p:sp>
        <p:nvSpPr>
          <p:cNvPr id="17" name="TextBox 16">
            <a:extLst>
              <a:ext uri="{FF2B5EF4-FFF2-40B4-BE49-F238E27FC236}">
                <a16:creationId xmlns:a16="http://schemas.microsoft.com/office/drawing/2014/main" id="{722AEC47-99A5-4552-8A68-DCE2653C4F72}"/>
              </a:ext>
            </a:extLst>
          </p:cNvPr>
          <p:cNvSpPr txBox="1"/>
          <p:nvPr/>
        </p:nvSpPr>
        <p:spPr>
          <a:xfrm>
            <a:off x="790573" y="2623448"/>
            <a:ext cx="8978834" cy="923330"/>
          </a:xfrm>
          <a:prstGeom prst="rect">
            <a:avLst/>
          </a:prstGeom>
          <a:noFill/>
        </p:spPr>
        <p:txBody>
          <a:bodyPr wrap="square" rtlCol="0">
            <a:spAutoFit/>
          </a:bodyPr>
          <a:lstStyle/>
          <a:p>
            <a:r>
              <a:rPr lang="en-US" dirty="0"/>
              <a:t>After applying these two algorithms many times with different parameters we got poor outcomes, where we validated the clustered observations with the actual classes, we got high error though the algorithm predicted the appropriate number of clusters</a:t>
            </a:r>
          </a:p>
        </p:txBody>
      </p:sp>
      <p:pic>
        <p:nvPicPr>
          <p:cNvPr id="10" name="Picture 9">
            <a:extLst>
              <a:ext uri="{FF2B5EF4-FFF2-40B4-BE49-F238E27FC236}">
                <a16:creationId xmlns:a16="http://schemas.microsoft.com/office/drawing/2014/main" id="{4723877E-2996-4FC7-AC77-1F0AB557CC0B}"/>
              </a:ext>
            </a:extLst>
          </p:cNvPr>
          <p:cNvPicPr>
            <a:picLocks noChangeAspect="1"/>
          </p:cNvPicPr>
          <p:nvPr/>
        </p:nvPicPr>
        <p:blipFill>
          <a:blip r:embed="rId2"/>
          <a:stretch>
            <a:fillRect/>
          </a:stretch>
        </p:blipFill>
        <p:spPr>
          <a:xfrm>
            <a:off x="5969157" y="1153436"/>
            <a:ext cx="5238750" cy="866775"/>
          </a:xfrm>
          <a:prstGeom prst="rect">
            <a:avLst/>
          </a:prstGeom>
        </p:spPr>
      </p:pic>
      <p:pic>
        <p:nvPicPr>
          <p:cNvPr id="12" name="Picture 11">
            <a:extLst>
              <a:ext uri="{FF2B5EF4-FFF2-40B4-BE49-F238E27FC236}">
                <a16:creationId xmlns:a16="http://schemas.microsoft.com/office/drawing/2014/main" id="{E1FCA143-E70C-41AB-BC9E-A56957C12FE4}"/>
              </a:ext>
            </a:extLst>
          </p:cNvPr>
          <p:cNvPicPr>
            <a:picLocks noChangeAspect="1"/>
          </p:cNvPicPr>
          <p:nvPr/>
        </p:nvPicPr>
        <p:blipFill>
          <a:blip r:embed="rId3"/>
          <a:stretch>
            <a:fillRect/>
          </a:stretch>
        </p:blipFill>
        <p:spPr>
          <a:xfrm>
            <a:off x="723898" y="1153437"/>
            <a:ext cx="4951459" cy="866774"/>
          </a:xfrm>
          <a:prstGeom prst="rect">
            <a:avLst/>
          </a:prstGeom>
        </p:spPr>
      </p:pic>
      <p:pic>
        <p:nvPicPr>
          <p:cNvPr id="14" name="Picture 13">
            <a:extLst>
              <a:ext uri="{FF2B5EF4-FFF2-40B4-BE49-F238E27FC236}">
                <a16:creationId xmlns:a16="http://schemas.microsoft.com/office/drawing/2014/main" id="{BE1DDA70-7CB4-462D-BE7A-2C9E3ED1C3B7}"/>
              </a:ext>
            </a:extLst>
          </p:cNvPr>
          <p:cNvPicPr>
            <a:picLocks noChangeAspect="1"/>
          </p:cNvPicPr>
          <p:nvPr/>
        </p:nvPicPr>
        <p:blipFill>
          <a:blip r:embed="rId4"/>
          <a:stretch>
            <a:fillRect/>
          </a:stretch>
        </p:blipFill>
        <p:spPr>
          <a:xfrm>
            <a:off x="966016" y="2204348"/>
            <a:ext cx="4467225" cy="419100"/>
          </a:xfrm>
          <a:prstGeom prst="rect">
            <a:avLst/>
          </a:prstGeom>
        </p:spPr>
      </p:pic>
      <p:pic>
        <p:nvPicPr>
          <p:cNvPr id="19" name="Picture 18">
            <a:extLst>
              <a:ext uri="{FF2B5EF4-FFF2-40B4-BE49-F238E27FC236}">
                <a16:creationId xmlns:a16="http://schemas.microsoft.com/office/drawing/2014/main" id="{9C5D3758-4B23-4125-9BDE-0468099F84D6}"/>
              </a:ext>
            </a:extLst>
          </p:cNvPr>
          <p:cNvPicPr>
            <a:picLocks noChangeAspect="1"/>
          </p:cNvPicPr>
          <p:nvPr/>
        </p:nvPicPr>
        <p:blipFill>
          <a:blip r:embed="rId5"/>
          <a:stretch>
            <a:fillRect/>
          </a:stretch>
        </p:blipFill>
        <p:spPr>
          <a:xfrm>
            <a:off x="3056752" y="3712454"/>
            <a:ext cx="1958973" cy="2478219"/>
          </a:xfrm>
          <a:prstGeom prst="rect">
            <a:avLst/>
          </a:prstGeom>
        </p:spPr>
      </p:pic>
      <p:pic>
        <p:nvPicPr>
          <p:cNvPr id="21" name="Picture 20">
            <a:extLst>
              <a:ext uri="{FF2B5EF4-FFF2-40B4-BE49-F238E27FC236}">
                <a16:creationId xmlns:a16="http://schemas.microsoft.com/office/drawing/2014/main" id="{1ACCFFA2-FBF1-45B5-98A3-9443E242AC68}"/>
              </a:ext>
            </a:extLst>
          </p:cNvPr>
          <p:cNvPicPr>
            <a:picLocks noChangeAspect="1"/>
          </p:cNvPicPr>
          <p:nvPr/>
        </p:nvPicPr>
        <p:blipFill>
          <a:blip r:embed="rId6"/>
          <a:stretch>
            <a:fillRect/>
          </a:stretch>
        </p:blipFill>
        <p:spPr>
          <a:xfrm>
            <a:off x="5675357" y="3712454"/>
            <a:ext cx="1965656" cy="2478219"/>
          </a:xfrm>
          <a:prstGeom prst="rect">
            <a:avLst/>
          </a:prstGeom>
        </p:spPr>
      </p:pic>
    </p:spTree>
    <p:extLst>
      <p:ext uri="{BB962C8B-B14F-4D97-AF65-F5344CB8AC3E}">
        <p14:creationId xmlns:p14="http://schemas.microsoft.com/office/powerpoint/2010/main" val="34613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40111" y="396751"/>
            <a:ext cx="9779183" cy="753679"/>
          </a:xfrm>
        </p:spPr>
        <p:txBody>
          <a:bodyPr/>
          <a:lstStyle/>
          <a:p>
            <a:r>
              <a:rPr lang="en-US" dirty="0"/>
              <a:t>Machine Learning Findings</a:t>
            </a:r>
            <a:br>
              <a:rPr lang="en-US" dirty="0"/>
            </a:br>
            <a:r>
              <a:rPr lang="en-US" sz="1800" dirty="0">
                <a:solidFill>
                  <a:srgbClr val="006C31"/>
                </a:solidFill>
                <a:ea typeface="+mn-ea"/>
                <a:cs typeface="+mn-cs"/>
              </a:rPr>
              <a:t>algorithms comparison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29</a:t>
            </a:fld>
            <a:endParaRPr lang="en-US" sz="1800" dirty="0"/>
          </a:p>
        </p:txBody>
      </p:sp>
      <p:sp>
        <p:nvSpPr>
          <p:cNvPr id="3" name="TextBox 2">
            <a:extLst>
              <a:ext uri="{FF2B5EF4-FFF2-40B4-BE49-F238E27FC236}">
                <a16:creationId xmlns:a16="http://schemas.microsoft.com/office/drawing/2014/main" id="{89325013-0D4D-4DAE-AB82-9E7AAE01DC3C}"/>
              </a:ext>
            </a:extLst>
          </p:cNvPr>
          <p:cNvSpPr txBox="1"/>
          <p:nvPr/>
        </p:nvSpPr>
        <p:spPr>
          <a:xfrm>
            <a:off x="840111" y="1383694"/>
            <a:ext cx="8873056" cy="923330"/>
          </a:xfrm>
          <a:prstGeom prst="rect">
            <a:avLst/>
          </a:prstGeom>
          <a:noFill/>
        </p:spPr>
        <p:txBody>
          <a:bodyPr wrap="square" rtlCol="0">
            <a:spAutoFit/>
          </a:bodyPr>
          <a:lstStyle/>
          <a:p>
            <a:r>
              <a:rPr lang="en-US" dirty="0"/>
              <a:t>As we mentioned in the previous slide DBSCAN and MeanShift achieved poor results in terms of observations clustering so will be excluded from the comparison and we will compare only between </a:t>
            </a:r>
            <a:r>
              <a:rPr lang="en-US" dirty="0">
                <a:solidFill>
                  <a:srgbClr val="006C31"/>
                </a:solidFill>
              </a:rPr>
              <a:t>K-means</a:t>
            </a:r>
            <a:r>
              <a:rPr lang="en-US" dirty="0"/>
              <a:t> and </a:t>
            </a:r>
            <a:r>
              <a:rPr lang="en-US" sz="1800" dirty="0">
                <a:solidFill>
                  <a:srgbClr val="006C31"/>
                </a:solidFill>
                <a:ea typeface="+mn-ea"/>
                <a:cs typeface="+mn-cs"/>
              </a:rPr>
              <a:t>Agglomerative Clustering Algorithm</a:t>
            </a:r>
            <a:r>
              <a:rPr lang="en-US" dirty="0"/>
              <a:t> </a:t>
            </a:r>
          </a:p>
        </p:txBody>
      </p:sp>
      <p:graphicFrame>
        <p:nvGraphicFramePr>
          <p:cNvPr id="6" name="Table 13">
            <a:extLst>
              <a:ext uri="{FF2B5EF4-FFF2-40B4-BE49-F238E27FC236}">
                <a16:creationId xmlns:a16="http://schemas.microsoft.com/office/drawing/2014/main" id="{D1A792C8-FE96-47AA-B162-92EA0A6BF6D4}"/>
              </a:ext>
            </a:extLst>
          </p:cNvPr>
          <p:cNvGraphicFramePr>
            <a:graphicFrameLocks noGrp="1"/>
          </p:cNvGraphicFramePr>
          <p:nvPr>
            <p:extLst>
              <p:ext uri="{D42A27DB-BD31-4B8C-83A1-F6EECF244321}">
                <p14:modId xmlns:p14="http://schemas.microsoft.com/office/powerpoint/2010/main" val="1926892741"/>
              </p:ext>
            </p:extLst>
          </p:nvPr>
        </p:nvGraphicFramePr>
        <p:xfrm>
          <a:off x="1017037" y="2540288"/>
          <a:ext cx="5691673" cy="3169920"/>
        </p:xfrm>
        <a:graphic>
          <a:graphicData uri="http://schemas.openxmlformats.org/drawingml/2006/table">
            <a:tbl>
              <a:tblPr firstRow="1" bandRow="1">
                <a:tableStyleId>{5C22544A-7EE6-4342-B048-85BDC9FD1C3A}</a:tableStyleId>
              </a:tblPr>
              <a:tblGrid>
                <a:gridCol w="1623643">
                  <a:extLst>
                    <a:ext uri="{9D8B030D-6E8A-4147-A177-3AD203B41FA5}">
                      <a16:colId xmlns:a16="http://schemas.microsoft.com/office/drawing/2014/main" val="1352085313"/>
                    </a:ext>
                  </a:extLst>
                </a:gridCol>
                <a:gridCol w="1816678">
                  <a:extLst>
                    <a:ext uri="{9D8B030D-6E8A-4147-A177-3AD203B41FA5}">
                      <a16:colId xmlns:a16="http://schemas.microsoft.com/office/drawing/2014/main" val="2221887099"/>
                    </a:ext>
                  </a:extLst>
                </a:gridCol>
                <a:gridCol w="2251352">
                  <a:extLst>
                    <a:ext uri="{9D8B030D-6E8A-4147-A177-3AD203B41FA5}">
                      <a16:colId xmlns:a16="http://schemas.microsoft.com/office/drawing/2014/main" val="1627173506"/>
                    </a:ext>
                  </a:extLst>
                </a:gridCol>
              </a:tblGrid>
              <a:tr h="675565">
                <a:tc>
                  <a:txBody>
                    <a:bodyPr/>
                    <a:lstStyle/>
                    <a:p>
                      <a:pPr algn="ctr"/>
                      <a:r>
                        <a:rPr lang="en-US" sz="1400" dirty="0"/>
                        <a:t>Class Label  </a:t>
                      </a:r>
                    </a:p>
                  </a:txBody>
                  <a:tcPr/>
                </a:tc>
                <a:tc>
                  <a:txBody>
                    <a:bodyPr/>
                    <a:lstStyle/>
                    <a:p>
                      <a:pPr algn="ctr"/>
                      <a:r>
                        <a:rPr lang="en-US" sz="1400" dirty="0"/>
                        <a:t>Correct Clustering</a:t>
                      </a:r>
                    </a:p>
                    <a:p>
                      <a:pPr algn="ctr"/>
                      <a:r>
                        <a:rPr lang="en-US" sz="1400" dirty="0"/>
                        <a:t>Percentage </a:t>
                      </a:r>
                    </a:p>
                    <a:p>
                      <a:pPr algn="ctr"/>
                      <a:r>
                        <a:rPr lang="en-US" sz="1400" dirty="0"/>
                        <a:t>K-means </a:t>
                      </a:r>
                    </a:p>
                  </a:txBody>
                  <a:tcPr/>
                </a:tc>
                <a:tc>
                  <a:txBody>
                    <a:bodyPr/>
                    <a:lstStyle/>
                    <a:p>
                      <a:pPr algn="ctr"/>
                      <a:r>
                        <a:rPr lang="en-US" sz="1400" dirty="0"/>
                        <a:t>Correct Clustering</a:t>
                      </a:r>
                    </a:p>
                    <a:p>
                      <a:pPr algn="ctr"/>
                      <a:r>
                        <a:rPr lang="en-US" sz="1400" dirty="0"/>
                        <a:t>Percentage </a:t>
                      </a:r>
                    </a:p>
                    <a:p>
                      <a:pPr algn="ctr"/>
                      <a:r>
                        <a:rPr lang="en-US" sz="1400" dirty="0"/>
                        <a:t>Agglomerative</a:t>
                      </a:r>
                    </a:p>
                  </a:txBody>
                  <a:tcPr/>
                </a:tc>
                <a:extLst>
                  <a:ext uri="{0D108BD9-81ED-4DB2-BD59-A6C34878D82A}">
                    <a16:rowId xmlns:a16="http://schemas.microsoft.com/office/drawing/2014/main" val="1746007870"/>
                  </a:ext>
                </a:extLst>
              </a:tr>
              <a:tr h="281486">
                <a:tc>
                  <a:txBody>
                    <a:bodyPr/>
                    <a:lstStyle/>
                    <a:p>
                      <a:pPr algn="ctr"/>
                      <a:r>
                        <a:rPr lang="en-US" sz="1400" dirty="0"/>
                        <a:t>BARBUNYA</a:t>
                      </a:r>
                    </a:p>
                  </a:txBody>
                  <a:tcPr/>
                </a:tc>
                <a:tc>
                  <a:txBody>
                    <a:bodyPr/>
                    <a:lstStyle/>
                    <a:p>
                      <a:pPr algn="ctr"/>
                      <a:r>
                        <a:rPr lang="en-US" sz="1400" dirty="0"/>
                        <a:t>88.96 %</a:t>
                      </a:r>
                    </a:p>
                  </a:txBody>
                  <a:tcPr/>
                </a:tc>
                <a:tc>
                  <a:txBody>
                    <a:bodyPr/>
                    <a:lstStyle/>
                    <a:p>
                      <a:pPr algn="ctr"/>
                      <a:r>
                        <a:rPr lang="en-US" sz="1400" dirty="0"/>
                        <a:t>96.30 %</a:t>
                      </a:r>
                    </a:p>
                  </a:txBody>
                  <a:tcPr/>
                </a:tc>
                <a:extLst>
                  <a:ext uri="{0D108BD9-81ED-4DB2-BD59-A6C34878D82A}">
                    <a16:rowId xmlns:a16="http://schemas.microsoft.com/office/drawing/2014/main" val="466624865"/>
                  </a:ext>
                </a:extLst>
              </a:tr>
              <a:tr h="281486">
                <a:tc>
                  <a:txBody>
                    <a:bodyPr/>
                    <a:lstStyle/>
                    <a:p>
                      <a:pPr algn="ctr"/>
                      <a:r>
                        <a:rPr lang="en-US" sz="1400" dirty="0"/>
                        <a:t>DERMASON</a:t>
                      </a:r>
                    </a:p>
                  </a:txBody>
                  <a:tcPr/>
                </a:tc>
                <a:tc>
                  <a:txBody>
                    <a:bodyPr/>
                    <a:lstStyle/>
                    <a:p>
                      <a:pPr algn="ctr"/>
                      <a:r>
                        <a:rPr lang="en-US" sz="1400" dirty="0"/>
                        <a:t>77.13 %</a:t>
                      </a:r>
                    </a:p>
                  </a:txBody>
                  <a:tcPr/>
                </a:tc>
                <a:tc>
                  <a:txBody>
                    <a:bodyPr/>
                    <a:lstStyle/>
                    <a:p>
                      <a:pPr algn="ctr"/>
                      <a:r>
                        <a:rPr lang="en-US" sz="1400" dirty="0"/>
                        <a:t>83.73 %</a:t>
                      </a:r>
                    </a:p>
                  </a:txBody>
                  <a:tcPr/>
                </a:tc>
                <a:extLst>
                  <a:ext uri="{0D108BD9-81ED-4DB2-BD59-A6C34878D82A}">
                    <a16:rowId xmlns:a16="http://schemas.microsoft.com/office/drawing/2014/main" val="2182526843"/>
                  </a:ext>
                </a:extLst>
              </a:tr>
              <a:tr h="281486">
                <a:tc>
                  <a:txBody>
                    <a:bodyPr/>
                    <a:lstStyle/>
                    <a:p>
                      <a:pPr algn="ctr"/>
                      <a:r>
                        <a:rPr lang="en-US" sz="1400" dirty="0"/>
                        <a:t>HORZO</a:t>
                      </a:r>
                    </a:p>
                  </a:txBody>
                  <a:tcPr/>
                </a:tc>
                <a:tc>
                  <a:txBody>
                    <a:bodyPr/>
                    <a:lstStyle/>
                    <a:p>
                      <a:pPr algn="ctr"/>
                      <a:r>
                        <a:rPr lang="en-US" sz="1400" dirty="0"/>
                        <a:t>86.10 %</a:t>
                      </a:r>
                    </a:p>
                  </a:txBody>
                  <a:tcPr/>
                </a:tc>
                <a:tc>
                  <a:txBody>
                    <a:bodyPr/>
                    <a:lstStyle/>
                    <a:p>
                      <a:pPr algn="ctr"/>
                      <a:r>
                        <a:rPr lang="en-US" sz="1400" dirty="0"/>
                        <a:t>83.09 %</a:t>
                      </a:r>
                    </a:p>
                  </a:txBody>
                  <a:tcPr/>
                </a:tc>
                <a:extLst>
                  <a:ext uri="{0D108BD9-81ED-4DB2-BD59-A6C34878D82A}">
                    <a16:rowId xmlns:a16="http://schemas.microsoft.com/office/drawing/2014/main" val="587268592"/>
                  </a:ext>
                </a:extLst>
              </a:tr>
              <a:tr h="281486">
                <a:tc>
                  <a:txBody>
                    <a:bodyPr/>
                    <a:lstStyle/>
                    <a:p>
                      <a:pPr algn="ctr"/>
                      <a:r>
                        <a:rPr lang="en-US" sz="1400" dirty="0"/>
                        <a:t>CALI</a:t>
                      </a:r>
                    </a:p>
                  </a:txBody>
                  <a:tcPr/>
                </a:tc>
                <a:tc>
                  <a:txBody>
                    <a:bodyPr/>
                    <a:lstStyle/>
                    <a:p>
                      <a:pPr algn="ctr"/>
                      <a:r>
                        <a:rPr lang="en-US" sz="1400" dirty="0">
                          <a:solidFill>
                            <a:srgbClr val="FF0000"/>
                          </a:solidFill>
                        </a:rPr>
                        <a:t>16.44 %</a:t>
                      </a:r>
                    </a:p>
                  </a:txBody>
                  <a:tcPr/>
                </a:tc>
                <a:tc>
                  <a:txBody>
                    <a:bodyPr/>
                    <a:lstStyle/>
                    <a:p>
                      <a:pPr algn="ctr"/>
                      <a:r>
                        <a:rPr lang="en-US" sz="1400" dirty="0">
                          <a:solidFill>
                            <a:srgbClr val="FF0000"/>
                          </a:solidFill>
                        </a:rPr>
                        <a:t>0.37 %</a:t>
                      </a:r>
                    </a:p>
                  </a:txBody>
                  <a:tcPr/>
                </a:tc>
                <a:extLst>
                  <a:ext uri="{0D108BD9-81ED-4DB2-BD59-A6C34878D82A}">
                    <a16:rowId xmlns:a16="http://schemas.microsoft.com/office/drawing/2014/main" val="3604381576"/>
                  </a:ext>
                </a:extLst>
              </a:tr>
              <a:tr h="281486">
                <a:tc>
                  <a:txBody>
                    <a:bodyPr/>
                    <a:lstStyle/>
                    <a:p>
                      <a:pPr algn="ctr"/>
                      <a:r>
                        <a:rPr lang="en-US" sz="1400" dirty="0"/>
                        <a:t>BOMBAY</a:t>
                      </a:r>
                    </a:p>
                  </a:txBody>
                  <a:tcPr/>
                </a:tc>
                <a:tc>
                  <a:txBody>
                    <a:bodyPr/>
                    <a:lstStyle/>
                    <a:p>
                      <a:pPr algn="ctr"/>
                      <a:r>
                        <a:rPr lang="en-US" sz="1400" dirty="0"/>
                        <a:t>99.17 %</a:t>
                      </a:r>
                    </a:p>
                  </a:txBody>
                  <a:tcPr/>
                </a:tc>
                <a:tc>
                  <a:txBody>
                    <a:bodyPr/>
                    <a:lstStyle/>
                    <a:p>
                      <a:pPr algn="ctr"/>
                      <a:r>
                        <a:rPr lang="en-US" sz="1400" dirty="0"/>
                        <a:t>100 %</a:t>
                      </a:r>
                    </a:p>
                  </a:txBody>
                  <a:tcPr/>
                </a:tc>
                <a:extLst>
                  <a:ext uri="{0D108BD9-81ED-4DB2-BD59-A6C34878D82A}">
                    <a16:rowId xmlns:a16="http://schemas.microsoft.com/office/drawing/2014/main" val="4189917542"/>
                  </a:ext>
                </a:extLst>
              </a:tr>
              <a:tr h="281486">
                <a:tc>
                  <a:txBody>
                    <a:bodyPr/>
                    <a:lstStyle/>
                    <a:p>
                      <a:pPr algn="ctr"/>
                      <a:r>
                        <a:rPr lang="en-US" sz="1400" dirty="0"/>
                        <a:t>SIRA</a:t>
                      </a:r>
                    </a:p>
                  </a:txBody>
                  <a:tcPr/>
                </a:tc>
                <a:tc>
                  <a:txBody>
                    <a:bodyPr/>
                    <a:lstStyle/>
                    <a:p>
                      <a:pPr algn="ctr"/>
                      <a:r>
                        <a:rPr lang="en-US" sz="1400" dirty="0"/>
                        <a:t>91.88 %</a:t>
                      </a:r>
                    </a:p>
                  </a:txBody>
                  <a:tcPr/>
                </a:tc>
                <a:tc>
                  <a:txBody>
                    <a:bodyPr/>
                    <a:lstStyle/>
                    <a:p>
                      <a:pPr algn="ctr"/>
                      <a:r>
                        <a:rPr lang="en-US" sz="1400" dirty="0"/>
                        <a:t>85.43 %</a:t>
                      </a:r>
                    </a:p>
                  </a:txBody>
                  <a:tcPr/>
                </a:tc>
                <a:extLst>
                  <a:ext uri="{0D108BD9-81ED-4DB2-BD59-A6C34878D82A}">
                    <a16:rowId xmlns:a16="http://schemas.microsoft.com/office/drawing/2014/main" val="2429419542"/>
                  </a:ext>
                </a:extLst>
              </a:tr>
              <a:tr h="281486">
                <a:tc>
                  <a:txBody>
                    <a:bodyPr/>
                    <a:lstStyle/>
                    <a:p>
                      <a:pPr algn="ctr"/>
                      <a:r>
                        <a:rPr lang="en-US" sz="1400" dirty="0"/>
                        <a:t>SEKER</a:t>
                      </a:r>
                    </a:p>
                  </a:txBody>
                  <a:tcPr/>
                </a:tc>
                <a:tc>
                  <a:txBody>
                    <a:bodyPr/>
                    <a:lstStyle/>
                    <a:p>
                      <a:pPr algn="ctr"/>
                      <a:r>
                        <a:rPr lang="en-US" sz="1400" dirty="0"/>
                        <a:t>92.60 %</a:t>
                      </a:r>
                    </a:p>
                  </a:txBody>
                  <a:tcPr/>
                </a:tc>
                <a:tc>
                  <a:txBody>
                    <a:bodyPr/>
                    <a:lstStyle/>
                    <a:p>
                      <a:pPr algn="ctr"/>
                      <a:r>
                        <a:rPr lang="en-US" sz="1400" dirty="0"/>
                        <a:t>92.70 %</a:t>
                      </a:r>
                    </a:p>
                  </a:txBody>
                  <a:tcPr/>
                </a:tc>
                <a:extLst>
                  <a:ext uri="{0D108BD9-81ED-4DB2-BD59-A6C34878D82A}">
                    <a16:rowId xmlns:a16="http://schemas.microsoft.com/office/drawing/2014/main" val="1334494070"/>
                  </a:ext>
                </a:extLst>
              </a:tr>
              <a:tr h="281486">
                <a:tc>
                  <a:txBody>
                    <a:bodyPr/>
                    <a:lstStyle/>
                    <a:p>
                      <a:pPr marL="0" algn="ctr" defTabSz="914400" rtl="0" eaLnBrk="1" latinLnBrk="0" hangingPunct="1"/>
                      <a:r>
                        <a:rPr lang="en-US" sz="1400" b="1" kern="1200" dirty="0">
                          <a:solidFill>
                            <a:schemeClr val="lt1"/>
                          </a:solidFill>
                          <a:latin typeface="+mn-lt"/>
                          <a:ea typeface="+mn-ea"/>
                          <a:cs typeface="+mn-cs"/>
                        </a:rPr>
                        <a:t>Overall Accuracy</a:t>
                      </a:r>
                    </a:p>
                  </a:txBody>
                  <a:tcPr>
                    <a:solidFill>
                      <a:srgbClr val="006C31"/>
                    </a:solidFill>
                  </a:tcPr>
                </a:tc>
                <a:tc>
                  <a:txBody>
                    <a:bodyPr/>
                    <a:lstStyle/>
                    <a:p>
                      <a:pPr algn="ctr"/>
                      <a:r>
                        <a:rPr lang="en-US" sz="1400" b="1" kern="1200">
                          <a:solidFill>
                            <a:schemeClr val="lt1"/>
                          </a:solidFill>
                          <a:latin typeface="+mn-lt"/>
                          <a:ea typeface="+mn-ea"/>
                          <a:cs typeface="+mn-cs"/>
                        </a:rPr>
                        <a:t>92.05 %</a:t>
                      </a:r>
                      <a:endParaRPr lang="en-US" sz="1400" b="1" kern="1200" dirty="0">
                        <a:solidFill>
                          <a:schemeClr val="lt1"/>
                        </a:solidFill>
                        <a:latin typeface="+mn-lt"/>
                        <a:ea typeface="+mn-ea"/>
                        <a:cs typeface="+mn-cs"/>
                      </a:endParaRPr>
                    </a:p>
                  </a:txBody>
                  <a:tcPr>
                    <a:solidFill>
                      <a:schemeClr val="accent1"/>
                    </a:solidFill>
                  </a:tcPr>
                </a:tc>
                <a:tc>
                  <a:txBody>
                    <a:bodyPr/>
                    <a:lstStyle/>
                    <a:p>
                      <a:pPr algn="ctr"/>
                      <a:r>
                        <a:rPr lang="en-US" sz="1400" b="1" kern="1200">
                          <a:solidFill>
                            <a:schemeClr val="lt1"/>
                          </a:solidFill>
                          <a:latin typeface="+mn-lt"/>
                          <a:ea typeface="+mn-ea"/>
                          <a:cs typeface="+mn-cs"/>
                        </a:rPr>
                        <a:t>90.03 %</a:t>
                      </a:r>
                      <a:endParaRPr lang="en-US" sz="14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val="3088599951"/>
                  </a:ext>
                </a:extLst>
              </a:tr>
            </a:tbl>
          </a:graphicData>
        </a:graphic>
      </p:graphicFrame>
      <p:sp>
        <p:nvSpPr>
          <p:cNvPr id="4" name="TextBox 3">
            <a:extLst>
              <a:ext uri="{FF2B5EF4-FFF2-40B4-BE49-F238E27FC236}">
                <a16:creationId xmlns:a16="http://schemas.microsoft.com/office/drawing/2014/main" id="{22F47557-0596-4E13-AD4E-552260D5B396}"/>
              </a:ext>
            </a:extLst>
          </p:cNvPr>
          <p:cNvSpPr txBox="1"/>
          <p:nvPr/>
        </p:nvSpPr>
        <p:spPr>
          <a:xfrm>
            <a:off x="7035283" y="3374774"/>
            <a:ext cx="4506684" cy="1200329"/>
          </a:xfrm>
          <a:prstGeom prst="rect">
            <a:avLst/>
          </a:prstGeom>
          <a:noFill/>
        </p:spPr>
        <p:txBody>
          <a:bodyPr wrap="square" rtlCol="0">
            <a:spAutoFit/>
          </a:bodyPr>
          <a:lstStyle/>
          <a:p>
            <a:r>
              <a:rPr lang="en-US" dirty="0"/>
              <a:t>Both clustering methods achieved great</a:t>
            </a:r>
          </a:p>
          <a:p>
            <a:r>
              <a:rPr lang="en-US" dirty="0"/>
              <a:t>Overall accuracy but at the end will choose the best model one which is </a:t>
            </a:r>
            <a:r>
              <a:rPr lang="en-US" dirty="0">
                <a:solidFill>
                  <a:srgbClr val="006C31"/>
                </a:solidFill>
              </a:rPr>
              <a:t>K-means </a:t>
            </a:r>
            <a:r>
              <a:rPr lang="en-US" dirty="0"/>
              <a:t>with overall accuracy = 92.05%.  </a:t>
            </a:r>
          </a:p>
        </p:txBody>
      </p:sp>
    </p:spTree>
    <p:extLst>
      <p:ext uri="{BB962C8B-B14F-4D97-AF65-F5344CB8AC3E}">
        <p14:creationId xmlns:p14="http://schemas.microsoft.com/office/powerpoint/2010/main" val="124704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0" y="1765381"/>
            <a:ext cx="8412079" cy="2810460"/>
          </a:xfrm>
        </p:spPr>
        <p:txBody>
          <a:bodyPr>
            <a:normAutofit/>
          </a:bodyPr>
          <a:lstStyle/>
          <a:p>
            <a:r>
              <a:rPr lang="en-US" sz="6000" dirty="0"/>
              <a:t>Data Description Section  </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0999" y="6356350"/>
            <a:ext cx="3584249"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3</a:t>
            </a:fld>
            <a:endParaRPr lang="en-US" sz="1800" dirty="0"/>
          </a:p>
        </p:txBody>
      </p:sp>
    </p:spTree>
    <p:extLst>
      <p:ext uri="{BB962C8B-B14F-4D97-AF65-F5344CB8AC3E}">
        <p14:creationId xmlns:p14="http://schemas.microsoft.com/office/powerpoint/2010/main" val="2639983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fontScale="90000"/>
          </a:bodyPr>
          <a:lstStyle/>
          <a:p>
            <a:r>
              <a:rPr lang="en-US" sz="6000" dirty="0"/>
              <a:t>Models flaws and strengths and advanced steps</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0999" y="6356350"/>
            <a:ext cx="3648075"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30</a:t>
            </a:fld>
            <a:endParaRPr lang="en-US" sz="1800" dirty="0"/>
          </a:p>
        </p:txBody>
      </p:sp>
    </p:spTree>
    <p:extLst>
      <p:ext uri="{BB962C8B-B14F-4D97-AF65-F5344CB8AC3E}">
        <p14:creationId xmlns:p14="http://schemas.microsoft.com/office/powerpoint/2010/main" val="184637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763910" y="477490"/>
            <a:ext cx="9779183" cy="1488033"/>
          </a:xfrm>
        </p:spPr>
        <p:txBody>
          <a:bodyPr/>
          <a:lstStyle/>
          <a:p>
            <a:r>
              <a:rPr lang="en-US" sz="4800" dirty="0"/>
              <a:t>Models flaws and strengths</a:t>
            </a:r>
            <a:br>
              <a:rPr lang="en-US" dirty="0"/>
            </a:br>
            <a:endParaRPr lang="en-US" dirty="0"/>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31</a:t>
            </a:fld>
            <a:endParaRPr lang="en-US" sz="1800" dirty="0"/>
          </a:p>
        </p:txBody>
      </p:sp>
      <p:sp>
        <p:nvSpPr>
          <p:cNvPr id="12" name="TextBox 11">
            <a:extLst>
              <a:ext uri="{FF2B5EF4-FFF2-40B4-BE49-F238E27FC236}">
                <a16:creationId xmlns:a16="http://schemas.microsoft.com/office/drawing/2014/main" id="{95365EFB-F420-4B8B-B868-49176DBA93E8}"/>
              </a:ext>
            </a:extLst>
          </p:cNvPr>
          <p:cNvSpPr txBox="1"/>
          <p:nvPr/>
        </p:nvSpPr>
        <p:spPr>
          <a:xfrm>
            <a:off x="763909" y="1704781"/>
            <a:ext cx="10432825" cy="4031873"/>
          </a:xfrm>
          <a:prstGeom prst="rect">
            <a:avLst/>
          </a:prstGeom>
          <a:noFill/>
        </p:spPr>
        <p:txBody>
          <a:bodyPr wrap="square">
            <a:spAutoFit/>
          </a:bodyPr>
          <a:lstStyle/>
          <a:p>
            <a:r>
              <a:rPr lang="en-US" b="1" dirty="0">
                <a:solidFill>
                  <a:srgbClr val="006C31"/>
                </a:solidFill>
                <a:latin typeface="+mj-lt"/>
              </a:rPr>
              <a:t>Models Flaws and Strength:</a:t>
            </a:r>
          </a:p>
          <a:p>
            <a:endParaRPr lang="en-US" sz="2000" b="1" dirty="0">
              <a:solidFill>
                <a:srgbClr val="0068FF"/>
              </a:solidFill>
            </a:endParaRPr>
          </a:p>
          <a:p>
            <a:r>
              <a:rPr lang="en-US" dirty="0"/>
              <a:t>K-means and agglomerative hierarchical clustering methods both were fast and accurate in terms of finding the appropriate number of clusters in addition of that they clustered most majority of bean observations correctly except one class which was </a:t>
            </a:r>
            <a:r>
              <a:rPr lang="en-US" dirty="0">
                <a:solidFill>
                  <a:srgbClr val="FF0000"/>
                </a:solidFill>
              </a:rPr>
              <a:t>CALI</a:t>
            </a:r>
            <a:r>
              <a:rPr lang="en-US" dirty="0"/>
              <a:t> due to its characteristic's similarity with </a:t>
            </a:r>
            <a:r>
              <a:rPr lang="en-US" dirty="0">
                <a:solidFill>
                  <a:srgbClr val="006C31"/>
                </a:solidFill>
              </a:rPr>
              <a:t>BARBUNYA </a:t>
            </a:r>
            <a:r>
              <a:rPr lang="en-US" dirty="0"/>
              <a:t>class</a:t>
            </a:r>
            <a:r>
              <a:rPr lang="en-US" dirty="0">
                <a:solidFill>
                  <a:srgbClr val="006C31"/>
                </a:solidFill>
              </a:rPr>
              <a:t> </a:t>
            </a:r>
            <a:r>
              <a:rPr lang="en-US" dirty="0"/>
              <a:t>but in overall both algorithms achieved above 90 % in terms of clustering accuracy.  </a:t>
            </a:r>
          </a:p>
          <a:p>
            <a:endParaRPr lang="en-US" dirty="0"/>
          </a:p>
          <a:p>
            <a:r>
              <a:rPr lang="en-US" dirty="0"/>
              <a:t>In contrast, DBSCAN and MeanShift required a lot of time to find the appropriate number of clusters since they identify the number of clusters dependably on the parameters that we need to change again and again to find the expected number of clusters  furthermore, the outcomes  of the observations clustering were so poor.</a:t>
            </a:r>
            <a:br>
              <a:rPr lang="en-US" dirty="0"/>
            </a:br>
            <a:endParaRPr lang="en-US" sz="2000" b="1" dirty="0">
              <a:solidFill>
                <a:srgbClr val="0068FF"/>
              </a:solidFill>
            </a:endParaRPr>
          </a:p>
          <a:p>
            <a:endParaRPr lang="en-US" dirty="0"/>
          </a:p>
          <a:p>
            <a:r>
              <a:rPr lang="en-US" dirty="0"/>
              <a:t>   </a:t>
            </a:r>
          </a:p>
        </p:txBody>
      </p:sp>
    </p:spTree>
    <p:extLst>
      <p:ext uri="{BB962C8B-B14F-4D97-AF65-F5344CB8AC3E}">
        <p14:creationId xmlns:p14="http://schemas.microsoft.com/office/powerpoint/2010/main" val="1887350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55365" y="423141"/>
            <a:ext cx="9779183" cy="1488033"/>
          </a:xfrm>
        </p:spPr>
        <p:txBody>
          <a:bodyPr/>
          <a:lstStyle/>
          <a:p>
            <a:r>
              <a:rPr lang="en-US" sz="4800" dirty="0"/>
              <a:t>Advanced steps</a:t>
            </a:r>
            <a:br>
              <a:rPr lang="en-US" sz="4800" dirty="0"/>
            </a:br>
            <a:r>
              <a:rPr lang="en-US" sz="1800" dirty="0">
                <a:solidFill>
                  <a:srgbClr val="006C31"/>
                </a:solidFill>
                <a:ea typeface="+mn-ea"/>
                <a:cs typeface="+mn-cs"/>
              </a:rPr>
              <a:t>further suggestions:</a:t>
            </a:r>
            <a:br>
              <a:rPr lang="en-US" sz="1800" dirty="0">
                <a:solidFill>
                  <a:srgbClr val="006C31"/>
                </a:solidFill>
                <a:ea typeface="+mn-ea"/>
                <a:cs typeface="+mn-cs"/>
              </a:rPr>
            </a:br>
            <a:br>
              <a:rPr lang="en-US" sz="1800" dirty="0">
                <a:solidFill>
                  <a:srgbClr val="006C31"/>
                </a:solidFill>
                <a:ea typeface="+mn-ea"/>
                <a:cs typeface="+mn-cs"/>
              </a:rPr>
            </a:br>
            <a:endParaRPr lang="en-US" sz="1800" dirty="0">
              <a:solidFill>
                <a:srgbClr val="006C31"/>
              </a:solidFill>
              <a:ea typeface="+mn-ea"/>
              <a:cs typeface="+mn-cs"/>
            </a:endParaRP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32</a:t>
            </a:fld>
            <a:endParaRPr lang="en-US" sz="1800" dirty="0"/>
          </a:p>
        </p:txBody>
      </p:sp>
      <p:sp>
        <p:nvSpPr>
          <p:cNvPr id="12" name="TextBox 11">
            <a:extLst>
              <a:ext uri="{FF2B5EF4-FFF2-40B4-BE49-F238E27FC236}">
                <a16:creationId xmlns:a16="http://schemas.microsoft.com/office/drawing/2014/main" id="{95365EFB-F420-4B8B-B868-49176DBA93E8}"/>
              </a:ext>
            </a:extLst>
          </p:cNvPr>
          <p:cNvSpPr txBox="1"/>
          <p:nvPr/>
        </p:nvSpPr>
        <p:spPr>
          <a:xfrm>
            <a:off x="763910" y="1443524"/>
            <a:ext cx="9970638" cy="4524315"/>
          </a:xfrm>
          <a:prstGeom prst="rect">
            <a:avLst/>
          </a:prstGeom>
          <a:noFill/>
        </p:spPr>
        <p:txBody>
          <a:bodyPr wrap="square">
            <a:spAutoFit/>
          </a:bodyPr>
          <a:lstStyle/>
          <a:p>
            <a:pPr marL="285750" indent="-285750">
              <a:buFont typeface="Arial" panose="020B0604020202020204" pitchFamily="34" charset="0"/>
              <a:buChar char="•"/>
            </a:pPr>
            <a:r>
              <a:rPr lang="en-US" dirty="0"/>
              <a:t>To enhance the detection of </a:t>
            </a:r>
            <a:r>
              <a:rPr lang="en-US" dirty="0">
                <a:solidFill>
                  <a:srgbClr val="006C31"/>
                </a:solidFill>
              </a:rPr>
              <a:t>CALI</a:t>
            </a:r>
            <a:r>
              <a:rPr lang="en-US" dirty="0"/>
              <a:t> cluster in K-means and AHC models we can add another column represents the color of the bean to avoid the similarity issue with </a:t>
            </a:r>
            <a:r>
              <a:rPr lang="en-US" dirty="0">
                <a:solidFill>
                  <a:srgbClr val="006C31"/>
                </a:solidFill>
              </a:rPr>
              <a:t>BARBUNYA</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enhance the clustering process in DBSCAN and MeanShift we can use beam images as data  instead of geomatic characteristics of bean because both algorithms play very good roles in computer vision applications or we can use grid search and hyperparameters tuning to find the best parameters, but this will require a lot of time especially with MeanShift model    </a:t>
            </a:r>
          </a:p>
          <a:p>
            <a:endParaRPr lang="en-US" dirty="0"/>
          </a:p>
          <a:p>
            <a:r>
              <a:rPr lang="en-US" dirty="0"/>
              <a:t>   </a:t>
            </a:r>
          </a:p>
        </p:txBody>
      </p:sp>
      <p:pic>
        <p:nvPicPr>
          <p:cNvPr id="6" name="Picture 2" descr="Multiclass classification of dry beans using computer vision and machine  learning techniques - ScienceDirect">
            <a:extLst>
              <a:ext uri="{FF2B5EF4-FFF2-40B4-BE49-F238E27FC236}">
                <a16:creationId xmlns:a16="http://schemas.microsoft.com/office/drawing/2014/main" id="{3BEC383F-2336-4AAA-894B-137D92D4C0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387" b="50140"/>
          <a:stretch/>
        </p:blipFill>
        <p:spPr bwMode="auto">
          <a:xfrm>
            <a:off x="6233328" y="2350832"/>
            <a:ext cx="1163491" cy="15723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ulticlass classification of dry beans using computer vision and machine  learning techniques - ScienceDirect">
            <a:extLst>
              <a:ext uri="{FF2B5EF4-FFF2-40B4-BE49-F238E27FC236}">
                <a16:creationId xmlns:a16="http://schemas.microsoft.com/office/drawing/2014/main" id="{BC41158E-4498-40F3-8520-A75629DC61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27" r="26241" b="50140"/>
          <a:stretch/>
        </p:blipFill>
        <p:spPr bwMode="auto">
          <a:xfrm>
            <a:off x="4358473" y="2334505"/>
            <a:ext cx="1163491" cy="160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15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386573" y="4619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538973" y="3033130"/>
            <a:ext cx="7071438" cy="2247219"/>
          </a:xfrm>
        </p:spPr>
        <p:txBody>
          <a:bodyPr>
            <a:normAutofit/>
          </a:bodyPr>
          <a:lstStyle/>
          <a:p>
            <a:endParaRPr lang="en-US" sz="2800" b="1" i="0" dirty="0">
              <a:solidFill>
                <a:srgbClr val="0068FF"/>
              </a:solidFill>
              <a:effectLst/>
              <a:latin typeface="OpenSans-Bold"/>
            </a:endParaRPr>
          </a:p>
          <a:p>
            <a:r>
              <a:rPr lang="en-US" sz="2800" b="1" i="0" dirty="0">
                <a:solidFill>
                  <a:srgbClr val="006C31"/>
                </a:solidFill>
                <a:effectLst/>
                <a:latin typeface="OpenSans-Bold"/>
              </a:rPr>
              <a:t>IBM Machine Learning Professional Certificate</a:t>
            </a:r>
          </a:p>
          <a:p>
            <a:r>
              <a:rPr lang="en-US" sz="1600" dirty="0"/>
              <a:t>Unsupervised Machine Learning</a:t>
            </a:r>
          </a:p>
          <a:p>
            <a:endParaRPr lang="en-US" sz="2400" b="1" i="0" dirty="0">
              <a:solidFill>
                <a:srgbClr val="0068FF"/>
              </a:solidFill>
              <a:effectLst/>
              <a:latin typeface="OpenSans-Bold"/>
            </a:endParaRP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714565" y="283644"/>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14565" y="2601892"/>
            <a:ext cx="9779183" cy="3436483"/>
          </a:xfrm>
        </p:spPr>
        <p:txBody>
          <a:bodyPr vert="horz" lIns="91440" tIns="45720" rIns="91440" bIns="45720" rtlCol="0" anchor="t">
            <a:normAutofit/>
          </a:bodyPr>
          <a:lstStyle/>
          <a:p>
            <a:pPr algn="just"/>
            <a:r>
              <a:rPr lang="en-US" dirty="0"/>
              <a:t>ML Algorithms play an essential and promising role in agricultural sector, from this point will discover in this report how we can implement unsupervised learning specifically clustering algorithms to a dataset has Images of 13,611 grains of 7 different registered dry beans were taken with a high-resolution camera. A total of 16 features; 12 dimensions and 4 shape forms, were obtained from the grains.</a:t>
            </a:r>
          </a:p>
          <a:p>
            <a:pPr algn="just"/>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0999" y="6356350"/>
            <a:ext cx="3464607"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z="1800" smtClean="0"/>
              <a:pPr/>
              <a:t>4</a:t>
            </a:fld>
            <a:endParaRPr lang="en-US" sz="1800"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80382" y="-71927"/>
            <a:ext cx="9779183" cy="1325563"/>
          </a:xfrm>
        </p:spPr>
        <p:txBody>
          <a:bodyPr/>
          <a:lstStyle/>
          <a:p>
            <a:r>
              <a:rPr lang="en-US" dirty="0"/>
              <a:t>Dataset Description</a:t>
            </a:r>
            <a:br>
              <a:rPr lang="en-US" dirty="0"/>
            </a:br>
            <a:r>
              <a:rPr lang="en-US" sz="2400" dirty="0">
                <a:solidFill>
                  <a:srgbClr val="006C31"/>
                </a:solidFill>
              </a:rPr>
              <a:t>Features Explanations 01</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16080" y="6356349"/>
            <a:ext cx="2229956"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5</a:t>
            </a:fld>
            <a:endParaRPr lang="en-US" sz="2400" dirty="0"/>
          </a:p>
        </p:txBody>
      </p:sp>
      <p:pic>
        <p:nvPicPr>
          <p:cNvPr id="6" name="Picture 5">
            <a:extLst>
              <a:ext uri="{FF2B5EF4-FFF2-40B4-BE49-F238E27FC236}">
                <a16:creationId xmlns:a16="http://schemas.microsoft.com/office/drawing/2014/main" id="{A551A1AD-1A53-4E8E-BC1B-88B9A6C9C446}"/>
              </a:ext>
            </a:extLst>
          </p:cNvPr>
          <p:cNvPicPr>
            <a:picLocks noChangeAspect="1"/>
          </p:cNvPicPr>
          <p:nvPr/>
        </p:nvPicPr>
        <p:blipFill rotWithShape="1">
          <a:blip r:embed="rId2"/>
          <a:srcRect l="881" r="2209"/>
          <a:stretch/>
        </p:blipFill>
        <p:spPr>
          <a:xfrm>
            <a:off x="3946849" y="1707889"/>
            <a:ext cx="7436498" cy="4259521"/>
          </a:xfrm>
          <a:prstGeom prst="rect">
            <a:avLst/>
          </a:prstGeom>
        </p:spPr>
      </p:pic>
      <p:sp>
        <p:nvSpPr>
          <p:cNvPr id="22" name="Arrow: Right 21">
            <a:extLst>
              <a:ext uri="{FF2B5EF4-FFF2-40B4-BE49-F238E27FC236}">
                <a16:creationId xmlns:a16="http://schemas.microsoft.com/office/drawing/2014/main" id="{0D84D718-C4A1-4220-A452-F370BBBF011C}"/>
              </a:ext>
            </a:extLst>
          </p:cNvPr>
          <p:cNvSpPr/>
          <p:nvPr/>
        </p:nvSpPr>
        <p:spPr>
          <a:xfrm>
            <a:off x="3158413" y="3557730"/>
            <a:ext cx="643812" cy="494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C68C10D-9571-4995-A531-C0DC4BEB9853}"/>
              </a:ext>
            </a:extLst>
          </p:cNvPr>
          <p:cNvSpPr txBox="1"/>
          <p:nvPr/>
        </p:nvSpPr>
        <p:spPr>
          <a:xfrm>
            <a:off x="551185" y="3036589"/>
            <a:ext cx="2420540" cy="2031325"/>
          </a:xfrm>
          <a:prstGeom prst="rect">
            <a:avLst/>
          </a:prstGeom>
          <a:noFill/>
        </p:spPr>
        <p:txBody>
          <a:bodyPr wrap="square" rtlCol="0">
            <a:spAutoFit/>
          </a:bodyPr>
          <a:lstStyle/>
          <a:p>
            <a:r>
              <a:rPr lang="en-US" dirty="0">
                <a:solidFill>
                  <a:srgbClr val="292929"/>
                </a:solidFill>
              </a:rPr>
              <a:t>We have 16 features in dry bean dataset in addition of the targeted variable “Class” will explain each of these features in the next slides!  </a:t>
            </a:r>
          </a:p>
        </p:txBody>
      </p:sp>
      <p:sp>
        <p:nvSpPr>
          <p:cNvPr id="24" name="Rectangle 23">
            <a:extLst>
              <a:ext uri="{FF2B5EF4-FFF2-40B4-BE49-F238E27FC236}">
                <a16:creationId xmlns:a16="http://schemas.microsoft.com/office/drawing/2014/main" id="{890C49CB-04C3-408A-BA6D-0F9C52843F79}"/>
              </a:ext>
            </a:extLst>
          </p:cNvPr>
          <p:cNvSpPr/>
          <p:nvPr/>
        </p:nvSpPr>
        <p:spPr>
          <a:xfrm>
            <a:off x="3946849" y="1959429"/>
            <a:ext cx="1101012" cy="400798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5EF0694-D2E9-4269-929A-ECA5710DFD11}"/>
              </a:ext>
            </a:extLst>
          </p:cNvPr>
          <p:cNvSpPr txBox="1"/>
          <p:nvPr/>
        </p:nvSpPr>
        <p:spPr>
          <a:xfrm>
            <a:off x="350500" y="1707889"/>
            <a:ext cx="3222972" cy="1446550"/>
          </a:xfrm>
          <a:prstGeom prst="rect">
            <a:avLst/>
          </a:prstGeom>
          <a:noFill/>
        </p:spPr>
        <p:txBody>
          <a:bodyPr wrap="square">
            <a:spAutoFit/>
          </a:bodyPr>
          <a:lstStyle/>
          <a:p>
            <a:r>
              <a:rPr lang="en-US" dirty="0">
                <a:solidFill>
                  <a:srgbClr val="292929"/>
                </a:solidFill>
              </a:rPr>
              <a:t>Dataset Dimensions: </a:t>
            </a:r>
          </a:p>
          <a:p>
            <a:endParaRPr lang="en-US" dirty="0">
              <a:solidFill>
                <a:srgbClr val="292929"/>
              </a:solidFill>
            </a:endParaRPr>
          </a:p>
          <a:p>
            <a:pPr marL="285750" indent="-285750">
              <a:buFont typeface="Wingdings" panose="05000000000000000000" pitchFamily="2" charset="2"/>
              <a:buChar char="q"/>
            </a:pPr>
            <a:r>
              <a:rPr lang="en-US" sz="1600" dirty="0">
                <a:solidFill>
                  <a:srgbClr val="292929"/>
                </a:solidFill>
              </a:rPr>
              <a:t>(rows, columns) | (13611, 17)</a:t>
            </a:r>
          </a:p>
          <a:p>
            <a:r>
              <a:rPr lang="en-US" dirty="0">
                <a:solidFill>
                  <a:srgbClr val="292929"/>
                </a:solidFill>
              </a:rPr>
              <a:t> </a:t>
            </a:r>
          </a:p>
          <a:p>
            <a:endParaRPr lang="en-US" dirty="0">
              <a:solidFill>
                <a:srgbClr val="292929"/>
              </a:solidFill>
            </a:endParaRPr>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80382" y="-71927"/>
            <a:ext cx="9779183" cy="1325563"/>
          </a:xfrm>
        </p:spPr>
        <p:txBody>
          <a:bodyPr/>
          <a:lstStyle/>
          <a:p>
            <a:r>
              <a:rPr lang="en-US" dirty="0"/>
              <a:t>Dataset Description</a:t>
            </a:r>
            <a:br>
              <a:rPr lang="en-US" dirty="0"/>
            </a:br>
            <a:r>
              <a:rPr lang="en-US" sz="2400" dirty="0">
                <a:solidFill>
                  <a:srgbClr val="006C31"/>
                </a:solidFill>
              </a:rPr>
              <a:t>Features Explanations 02</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16080" y="6356349"/>
            <a:ext cx="1846070"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6</a:t>
            </a:fld>
            <a:endParaRPr lang="en-US" sz="2400" dirty="0"/>
          </a:p>
        </p:txBody>
      </p:sp>
      <p:sp>
        <p:nvSpPr>
          <p:cNvPr id="11" name="TextBox 10">
            <a:extLst>
              <a:ext uri="{FF2B5EF4-FFF2-40B4-BE49-F238E27FC236}">
                <a16:creationId xmlns:a16="http://schemas.microsoft.com/office/drawing/2014/main" id="{24C23690-B27B-46DD-842E-84022862D558}"/>
              </a:ext>
            </a:extLst>
          </p:cNvPr>
          <p:cNvSpPr txBox="1"/>
          <p:nvPr/>
        </p:nvSpPr>
        <p:spPr>
          <a:xfrm>
            <a:off x="1039115" y="1350276"/>
            <a:ext cx="4986335" cy="4524315"/>
          </a:xfrm>
          <a:prstGeom prst="rect">
            <a:avLst/>
          </a:prstGeom>
          <a:noFill/>
        </p:spPr>
        <p:txBody>
          <a:bodyPr wrap="square">
            <a:spAutoFit/>
          </a:bodyPr>
          <a:lstStyle/>
          <a:p>
            <a:r>
              <a:rPr lang="en-US" dirty="0">
                <a:solidFill>
                  <a:srgbClr val="006C31"/>
                </a:solidFill>
              </a:rPr>
              <a:t>1.) Area (A): </a:t>
            </a:r>
            <a:r>
              <a:rPr lang="en-US" dirty="0"/>
              <a:t>The area of a bean zone and the number of pixels within its boundaries.</a:t>
            </a:r>
          </a:p>
          <a:p>
            <a:endParaRPr lang="en-US" dirty="0"/>
          </a:p>
          <a:p>
            <a:r>
              <a:rPr lang="en-US" dirty="0">
                <a:solidFill>
                  <a:srgbClr val="006C31"/>
                </a:solidFill>
              </a:rPr>
              <a:t>2.) Perimeter (P): </a:t>
            </a:r>
            <a:r>
              <a:rPr lang="en-US" dirty="0"/>
              <a:t>Bean circumference is defined as the length of its border.</a:t>
            </a:r>
          </a:p>
          <a:p>
            <a:endParaRPr lang="en-US" dirty="0"/>
          </a:p>
          <a:p>
            <a:r>
              <a:rPr lang="en-US" dirty="0">
                <a:solidFill>
                  <a:srgbClr val="006C31"/>
                </a:solidFill>
              </a:rPr>
              <a:t>3.) Major axis length (L): </a:t>
            </a:r>
            <a:r>
              <a:rPr lang="en-US" dirty="0"/>
              <a:t>The distance between the ends of the longest line that can be drawn from a bean.</a:t>
            </a:r>
          </a:p>
          <a:p>
            <a:endParaRPr lang="en-US" dirty="0"/>
          </a:p>
          <a:p>
            <a:r>
              <a:rPr lang="en-US" dirty="0">
                <a:solidFill>
                  <a:srgbClr val="006C31"/>
                </a:solidFill>
              </a:rPr>
              <a:t>4.) Minor axis length (l): </a:t>
            </a:r>
            <a:r>
              <a:rPr lang="en-US" dirty="0"/>
              <a:t>The longest line that can be drawn from the bean while standing perpendicular to the main axis.</a:t>
            </a:r>
          </a:p>
          <a:p>
            <a:endParaRPr lang="en-US" dirty="0"/>
          </a:p>
          <a:p>
            <a:r>
              <a:rPr lang="en-US" dirty="0">
                <a:solidFill>
                  <a:srgbClr val="006C31"/>
                </a:solidFill>
              </a:rPr>
              <a:t>5.) Aspect ratio (K): </a:t>
            </a:r>
            <a:r>
              <a:rPr lang="en-US" dirty="0"/>
              <a:t>Defines the relationship between L and l.</a:t>
            </a:r>
          </a:p>
        </p:txBody>
      </p:sp>
      <p:sp>
        <p:nvSpPr>
          <p:cNvPr id="12" name="TextBox 11">
            <a:extLst>
              <a:ext uri="{FF2B5EF4-FFF2-40B4-BE49-F238E27FC236}">
                <a16:creationId xmlns:a16="http://schemas.microsoft.com/office/drawing/2014/main" id="{3A336841-A608-4303-AC16-F3D9C35F3F35}"/>
              </a:ext>
            </a:extLst>
          </p:cNvPr>
          <p:cNvSpPr txBox="1"/>
          <p:nvPr/>
        </p:nvSpPr>
        <p:spPr>
          <a:xfrm>
            <a:off x="6529097" y="1350276"/>
            <a:ext cx="5087516" cy="4801314"/>
          </a:xfrm>
          <a:prstGeom prst="rect">
            <a:avLst/>
          </a:prstGeom>
          <a:noFill/>
        </p:spPr>
        <p:txBody>
          <a:bodyPr wrap="square">
            <a:spAutoFit/>
          </a:bodyPr>
          <a:lstStyle/>
          <a:p>
            <a:r>
              <a:rPr lang="en-US" dirty="0">
                <a:solidFill>
                  <a:srgbClr val="006C31"/>
                </a:solidFill>
              </a:rPr>
              <a:t>6.) Eccentricity (</a:t>
            </a:r>
            <a:r>
              <a:rPr lang="en-US" dirty="0" err="1">
                <a:solidFill>
                  <a:srgbClr val="006C31"/>
                </a:solidFill>
              </a:rPr>
              <a:t>Ec</a:t>
            </a:r>
            <a:r>
              <a:rPr lang="en-US" dirty="0">
                <a:solidFill>
                  <a:srgbClr val="006C31"/>
                </a:solidFill>
              </a:rPr>
              <a:t>): </a:t>
            </a:r>
            <a:r>
              <a:rPr lang="en-US" dirty="0"/>
              <a:t>Eccentricity of the ellipse having the same moments as the region.</a:t>
            </a:r>
            <a:endParaRPr lang="ar-SA" dirty="0"/>
          </a:p>
          <a:p>
            <a:endParaRPr lang="en-US" dirty="0"/>
          </a:p>
          <a:p>
            <a:r>
              <a:rPr lang="en-US" dirty="0">
                <a:solidFill>
                  <a:srgbClr val="006C31"/>
                </a:solidFill>
              </a:rPr>
              <a:t>7.) Convex area (C): </a:t>
            </a:r>
            <a:r>
              <a:rPr lang="en-US" dirty="0"/>
              <a:t>Number of pixels in the smallest convex polygon that can contain the area of a bean seed.</a:t>
            </a:r>
            <a:endParaRPr lang="ar-SA" dirty="0"/>
          </a:p>
          <a:p>
            <a:endParaRPr lang="en-US" dirty="0"/>
          </a:p>
          <a:p>
            <a:r>
              <a:rPr lang="en-US" dirty="0">
                <a:solidFill>
                  <a:srgbClr val="006C31"/>
                </a:solidFill>
              </a:rPr>
              <a:t>8.) Equivalent diameter (Ed): </a:t>
            </a:r>
            <a:r>
              <a:rPr lang="en-US" dirty="0"/>
              <a:t>The diameter of a circle having the same area as a bean seed area.</a:t>
            </a:r>
            <a:endParaRPr lang="ar-SA" dirty="0"/>
          </a:p>
          <a:p>
            <a:endParaRPr lang="en-US" dirty="0"/>
          </a:p>
          <a:p>
            <a:r>
              <a:rPr lang="en-US" dirty="0">
                <a:solidFill>
                  <a:srgbClr val="006C31"/>
                </a:solidFill>
              </a:rPr>
              <a:t>9.) Extent (Ex): </a:t>
            </a:r>
            <a:r>
              <a:rPr lang="en-US" dirty="0"/>
              <a:t>The ratio of the pixels in the bounding box to the bean area.</a:t>
            </a:r>
            <a:endParaRPr lang="ar-SA" dirty="0"/>
          </a:p>
          <a:p>
            <a:endParaRPr lang="en-US" dirty="0"/>
          </a:p>
          <a:p>
            <a:r>
              <a:rPr lang="en-US" dirty="0">
                <a:solidFill>
                  <a:srgbClr val="006C31"/>
                </a:solidFill>
              </a:rPr>
              <a:t>10.)</a:t>
            </a:r>
            <a:r>
              <a:rPr lang="ar-SA" dirty="0">
                <a:solidFill>
                  <a:srgbClr val="006C31"/>
                </a:solidFill>
              </a:rPr>
              <a:t> </a:t>
            </a:r>
            <a:r>
              <a:rPr lang="en-US" dirty="0">
                <a:solidFill>
                  <a:srgbClr val="006C31"/>
                </a:solidFill>
              </a:rPr>
              <a:t>Solidity (S): </a:t>
            </a:r>
            <a:r>
              <a:rPr lang="en-US" dirty="0"/>
              <a:t>Also known as convexity. The ratio of the pixels in the convex shell to those found in beans.</a:t>
            </a:r>
            <a:endParaRPr lang="ar-SA" dirty="0"/>
          </a:p>
          <a:p>
            <a:endParaRPr lang="en-US" dirty="0"/>
          </a:p>
        </p:txBody>
      </p:sp>
    </p:spTree>
    <p:extLst>
      <p:ext uri="{BB962C8B-B14F-4D97-AF65-F5344CB8AC3E}">
        <p14:creationId xmlns:p14="http://schemas.microsoft.com/office/powerpoint/2010/main" val="354936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568185" y="-194245"/>
            <a:ext cx="9779183" cy="1325563"/>
          </a:xfrm>
        </p:spPr>
        <p:txBody>
          <a:bodyPr/>
          <a:lstStyle/>
          <a:p>
            <a:r>
              <a:rPr lang="en-US" dirty="0"/>
              <a:t>Dataset Description</a:t>
            </a:r>
            <a:br>
              <a:rPr lang="en-US" dirty="0"/>
            </a:br>
            <a:r>
              <a:rPr lang="en-US" sz="2400" dirty="0">
                <a:solidFill>
                  <a:srgbClr val="006C31"/>
                </a:solidFill>
              </a:rPr>
              <a:t>Features Explanations 03</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16080" y="6356349"/>
            <a:ext cx="1846070" cy="365125"/>
          </a:xfrm>
        </p:spPr>
        <p:txBody>
          <a:bodyPr/>
          <a:lstStyle/>
          <a:p>
            <a:r>
              <a:rPr lang="en-US"/>
              <a:t>Unsupervised Machine Learning</a:t>
            </a:r>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7</a:t>
            </a:fld>
            <a:endParaRPr lang="en-US" sz="2400" dirty="0"/>
          </a:p>
        </p:txBody>
      </p:sp>
      <p:sp>
        <p:nvSpPr>
          <p:cNvPr id="8" name="TextBox 7">
            <a:extLst>
              <a:ext uri="{FF2B5EF4-FFF2-40B4-BE49-F238E27FC236}">
                <a16:creationId xmlns:a16="http://schemas.microsoft.com/office/drawing/2014/main" id="{90D43674-871E-4557-89AC-F0CF565E11F1}"/>
              </a:ext>
            </a:extLst>
          </p:cNvPr>
          <p:cNvSpPr txBox="1"/>
          <p:nvPr/>
        </p:nvSpPr>
        <p:spPr>
          <a:xfrm>
            <a:off x="1039115" y="1683279"/>
            <a:ext cx="4582313" cy="3693319"/>
          </a:xfrm>
          <a:prstGeom prst="rect">
            <a:avLst/>
          </a:prstGeom>
          <a:noFill/>
        </p:spPr>
        <p:txBody>
          <a:bodyPr wrap="square">
            <a:spAutoFit/>
          </a:bodyPr>
          <a:lstStyle/>
          <a:p>
            <a:r>
              <a:rPr lang="en-US" dirty="0">
                <a:solidFill>
                  <a:srgbClr val="006C31"/>
                </a:solidFill>
              </a:rPr>
              <a:t>12.) Compactness (CO): </a:t>
            </a:r>
            <a:r>
              <a:rPr lang="en-US" dirty="0"/>
              <a:t>Measures the roundness of an object: Ed/L</a:t>
            </a:r>
            <a:endParaRPr lang="ar-SA" dirty="0"/>
          </a:p>
          <a:p>
            <a:endParaRPr lang="en-US" dirty="0"/>
          </a:p>
          <a:p>
            <a:r>
              <a:rPr lang="en-US" dirty="0">
                <a:solidFill>
                  <a:srgbClr val="006C31"/>
                </a:solidFill>
              </a:rPr>
              <a:t>13.) ShapeFactor1 (SF1)</a:t>
            </a:r>
            <a:endParaRPr lang="ar-SA" dirty="0">
              <a:solidFill>
                <a:srgbClr val="006C31"/>
              </a:solidFill>
            </a:endParaRPr>
          </a:p>
          <a:p>
            <a:endParaRPr lang="en-US" dirty="0"/>
          </a:p>
          <a:p>
            <a:r>
              <a:rPr lang="en-US" dirty="0">
                <a:solidFill>
                  <a:srgbClr val="006C31"/>
                </a:solidFill>
              </a:rPr>
              <a:t>14.) ShapeFactor2 (SF2)</a:t>
            </a:r>
            <a:endParaRPr lang="ar-SA" dirty="0">
              <a:solidFill>
                <a:srgbClr val="006C31"/>
              </a:solidFill>
            </a:endParaRPr>
          </a:p>
          <a:p>
            <a:endParaRPr lang="en-US" dirty="0"/>
          </a:p>
          <a:p>
            <a:r>
              <a:rPr lang="en-US" dirty="0">
                <a:solidFill>
                  <a:srgbClr val="006C31"/>
                </a:solidFill>
              </a:rPr>
              <a:t>15.) ShapeFactor3 (SF3)</a:t>
            </a:r>
            <a:endParaRPr lang="ar-SA" dirty="0">
              <a:solidFill>
                <a:srgbClr val="006C31"/>
              </a:solidFill>
            </a:endParaRPr>
          </a:p>
          <a:p>
            <a:endParaRPr lang="en-US" dirty="0"/>
          </a:p>
          <a:p>
            <a:r>
              <a:rPr lang="en-US" dirty="0">
                <a:solidFill>
                  <a:srgbClr val="006C31"/>
                </a:solidFill>
              </a:rPr>
              <a:t>16.) ShapeFactor4 (SF4)</a:t>
            </a:r>
            <a:endParaRPr lang="ar-SA" dirty="0">
              <a:solidFill>
                <a:srgbClr val="006C31"/>
              </a:solidFill>
            </a:endParaRPr>
          </a:p>
          <a:p>
            <a:endParaRPr lang="en-US" dirty="0"/>
          </a:p>
          <a:p>
            <a:r>
              <a:rPr lang="en-US" dirty="0">
                <a:solidFill>
                  <a:srgbClr val="006C31"/>
                </a:solidFill>
              </a:rPr>
              <a:t>17.) Class: </a:t>
            </a:r>
            <a:r>
              <a:rPr lang="en-US" dirty="0"/>
              <a:t>(Barbunya, Bombay, Cali, Dermosan, Horoz, Seker and Sira)</a:t>
            </a:r>
          </a:p>
        </p:txBody>
      </p:sp>
      <p:pic>
        <p:nvPicPr>
          <p:cNvPr id="9" name="Picture 2" descr="Multiclass classification of dry beans using computer vision and machine  learning techniques - ScienceDirect">
            <a:extLst>
              <a:ext uri="{FF2B5EF4-FFF2-40B4-BE49-F238E27FC236}">
                <a16:creationId xmlns:a16="http://schemas.microsoft.com/office/drawing/2014/main" id="{B819F3F9-F64C-4583-B4BD-EED2DDED2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703" y="2680894"/>
            <a:ext cx="4603378" cy="29461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350AC1-C6B0-4FCC-B27D-801C1C99C63F}"/>
              </a:ext>
            </a:extLst>
          </p:cNvPr>
          <p:cNvSpPr txBox="1"/>
          <p:nvPr/>
        </p:nvSpPr>
        <p:spPr>
          <a:xfrm>
            <a:off x="6096000" y="1351435"/>
            <a:ext cx="4951446" cy="1200329"/>
          </a:xfrm>
          <a:prstGeom prst="rect">
            <a:avLst/>
          </a:prstGeom>
          <a:noFill/>
        </p:spPr>
        <p:txBody>
          <a:bodyPr wrap="square" rtlCol="0">
            <a:spAutoFit/>
          </a:bodyPr>
          <a:lstStyle/>
          <a:p>
            <a:r>
              <a:rPr lang="en-US" dirty="0"/>
              <a:t>We have </a:t>
            </a:r>
            <a:r>
              <a:rPr lang="en-US" dirty="0">
                <a:solidFill>
                  <a:srgbClr val="006C31"/>
                </a:solidFill>
              </a:rPr>
              <a:t>7 different classes </a:t>
            </a:r>
            <a:r>
              <a:rPr lang="en-US" dirty="0"/>
              <a:t>of beans. So, when we apply clustering methods, we expect to find the same </a:t>
            </a:r>
            <a:r>
              <a:rPr lang="en-US" dirty="0">
                <a:solidFill>
                  <a:srgbClr val="006C31"/>
                </a:solidFill>
              </a:rPr>
              <a:t>number of Clusters! </a:t>
            </a:r>
            <a:r>
              <a:rPr lang="en-US" dirty="0"/>
              <a:t>using clustering algorithms. </a:t>
            </a:r>
          </a:p>
        </p:txBody>
      </p:sp>
    </p:spTree>
    <p:extLst>
      <p:ext uri="{BB962C8B-B14F-4D97-AF65-F5344CB8AC3E}">
        <p14:creationId xmlns:p14="http://schemas.microsoft.com/office/powerpoint/2010/main" val="399633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24626" y="6356349"/>
            <a:ext cx="1767114"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8</a:t>
            </a:fld>
            <a:endParaRPr lang="en-US" sz="1800" dirty="0"/>
          </a:p>
        </p:txBody>
      </p:sp>
      <p:sp>
        <p:nvSpPr>
          <p:cNvPr id="14" name="Title 1">
            <a:extLst>
              <a:ext uri="{FF2B5EF4-FFF2-40B4-BE49-F238E27FC236}">
                <a16:creationId xmlns:a16="http://schemas.microsoft.com/office/drawing/2014/main" id="{417DB045-D99F-4F40-8D89-A7081243E090}"/>
              </a:ext>
            </a:extLst>
          </p:cNvPr>
          <p:cNvSpPr txBox="1">
            <a:spLocks/>
          </p:cNvSpPr>
          <p:nvPr/>
        </p:nvSpPr>
        <p:spPr>
          <a:xfrm>
            <a:off x="680382" y="-71927"/>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Dataset Description</a:t>
            </a:r>
          </a:p>
          <a:p>
            <a:r>
              <a:rPr lang="en-US" sz="2400" dirty="0">
                <a:solidFill>
                  <a:srgbClr val="006C31"/>
                </a:solidFill>
              </a:rPr>
              <a:t>Features statistical description</a:t>
            </a:r>
          </a:p>
        </p:txBody>
      </p:sp>
      <p:pic>
        <p:nvPicPr>
          <p:cNvPr id="4" name="Picture 3">
            <a:extLst>
              <a:ext uri="{FF2B5EF4-FFF2-40B4-BE49-F238E27FC236}">
                <a16:creationId xmlns:a16="http://schemas.microsoft.com/office/drawing/2014/main" id="{91A077ED-53E2-4A7C-AC7B-5E0CAB663FBC}"/>
              </a:ext>
            </a:extLst>
          </p:cNvPr>
          <p:cNvPicPr>
            <a:picLocks noChangeAspect="1"/>
          </p:cNvPicPr>
          <p:nvPr/>
        </p:nvPicPr>
        <p:blipFill>
          <a:blip r:embed="rId2"/>
          <a:stretch>
            <a:fillRect/>
          </a:stretch>
        </p:blipFill>
        <p:spPr>
          <a:xfrm>
            <a:off x="2612572" y="1413361"/>
            <a:ext cx="6671389" cy="4031278"/>
          </a:xfrm>
          <a:prstGeom prst="rect">
            <a:avLst/>
          </a:prstGeom>
        </p:spPr>
      </p:pic>
    </p:spTree>
    <p:extLst>
      <p:ext uri="{BB962C8B-B14F-4D97-AF65-F5344CB8AC3E}">
        <p14:creationId xmlns:p14="http://schemas.microsoft.com/office/powerpoint/2010/main" val="285912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092847" y="578499"/>
            <a:ext cx="9779183" cy="2155370"/>
          </a:xfrm>
        </p:spPr>
        <p:txBody>
          <a:bodyPr/>
          <a:lstStyle/>
          <a:p>
            <a:r>
              <a:rPr lang="en-US" dirty="0"/>
              <a:t>Main Objective of the analysis:</a:t>
            </a:r>
            <a:br>
              <a:rPr lang="en-US" dirty="0"/>
            </a:br>
            <a:r>
              <a:rPr lang="en-US" dirty="0"/>
              <a:t> </a:t>
            </a:r>
            <a:br>
              <a:rPr lang="en-US" dirty="0"/>
            </a:br>
            <a:endParaRPr lang="en-US" dirty="0"/>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2"/>
          </p:nvPr>
        </p:nvSpPr>
        <p:spPr>
          <a:xfrm>
            <a:off x="175727" y="6337688"/>
            <a:ext cx="1701018"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30" name="TextBox 29">
            <a:extLst>
              <a:ext uri="{FF2B5EF4-FFF2-40B4-BE49-F238E27FC236}">
                <a16:creationId xmlns:a16="http://schemas.microsoft.com/office/drawing/2014/main" id="{706B8CA6-D5D6-4919-A990-E6577D37BE5F}"/>
              </a:ext>
            </a:extLst>
          </p:cNvPr>
          <p:cNvSpPr txBox="1"/>
          <p:nvPr/>
        </p:nvSpPr>
        <p:spPr>
          <a:xfrm>
            <a:off x="1319970" y="2159694"/>
            <a:ext cx="8158844" cy="2215991"/>
          </a:xfrm>
          <a:prstGeom prst="rect">
            <a:avLst/>
          </a:prstGeom>
          <a:noFill/>
        </p:spPr>
        <p:txBody>
          <a:bodyPr wrap="square" rtlCol="0">
            <a:spAutoFit/>
          </a:bodyPr>
          <a:lstStyle/>
          <a:p>
            <a:pPr algn="just"/>
            <a:r>
              <a:rPr lang="en-US" sz="2400" dirty="0"/>
              <a:t>In this section we will explore the dataset in-depth through several EDA techniques such as checking null values, data skewness, and data visualization, furthermore, showing the  correlation between the features for the sake of feature engineering implementation and data cleaning.</a:t>
            </a:r>
          </a:p>
          <a:p>
            <a:pPr algn="just"/>
            <a:endParaRPr lang="en-US" dirty="0"/>
          </a:p>
        </p:txBody>
      </p:sp>
    </p:spTree>
    <p:extLst>
      <p:ext uri="{BB962C8B-B14F-4D97-AF65-F5344CB8AC3E}">
        <p14:creationId xmlns:p14="http://schemas.microsoft.com/office/powerpoint/2010/main" val="3335690284"/>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006C31"/>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8085</TotalTime>
  <Words>1995</Words>
  <Application>Microsoft Office PowerPoint</Application>
  <PresentationFormat>Widescreen</PresentationFormat>
  <Paragraphs>347</Paragraphs>
  <Slides>33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OpenSans-Bold</vt:lpstr>
      <vt:lpstr>Arial</vt:lpstr>
      <vt:lpstr>Calibri</vt:lpstr>
      <vt:lpstr>Cambria Math</vt:lpstr>
      <vt:lpstr>Tenorite</vt:lpstr>
      <vt:lpstr>Wingdings</vt:lpstr>
      <vt:lpstr>Office Theme</vt:lpstr>
      <vt:lpstr>Final Project Unsupervised Machine Learning:  Dry Bean Dataset  </vt:lpstr>
      <vt:lpstr>Contents</vt:lpstr>
      <vt:lpstr>Data Description Section  </vt:lpstr>
      <vt:lpstr>Introduction</vt:lpstr>
      <vt:lpstr>Dataset Description Features Explanations 01</vt:lpstr>
      <vt:lpstr>Dataset Description Features Explanations 02</vt:lpstr>
      <vt:lpstr>Dataset Description Features Explanations 03</vt:lpstr>
      <vt:lpstr>PowerPoint Presentation</vt:lpstr>
      <vt:lpstr>Main Objective of the analysis:   </vt:lpstr>
      <vt:lpstr>Exploratory Data Analysis  (EDA) + Feature Engineering Section</vt:lpstr>
      <vt:lpstr>PowerPoint Presentation</vt:lpstr>
      <vt:lpstr>PowerPoint Presentation</vt:lpstr>
      <vt:lpstr>Exploratory Data Analysis</vt:lpstr>
      <vt:lpstr>PowerPoint Presentation</vt:lpstr>
      <vt:lpstr>PowerPoint Presentation</vt:lpstr>
      <vt:lpstr>Exploratory Data Analysis</vt:lpstr>
      <vt:lpstr>PowerPoint Presentation</vt:lpstr>
      <vt:lpstr>PowerPoint Presentation</vt:lpstr>
      <vt:lpstr>PowerPoint Presentation</vt:lpstr>
      <vt:lpstr>Machine Learning Analysis &amp; Findings</vt:lpstr>
      <vt:lpstr>Machine Learning Analysis &amp; Findings</vt:lpstr>
      <vt:lpstr>Machine Learning Analysis K-means Algorithm 01</vt:lpstr>
      <vt:lpstr>Machine Learning Analysis K-means Algorithm 02</vt:lpstr>
      <vt:lpstr>Machine Learning Analysis K-means Algorithm 03</vt:lpstr>
      <vt:lpstr>Machine Learning Analysis K-means Algorithm 04</vt:lpstr>
      <vt:lpstr>Machine Learning Analysis Agglomerative Clustering Algorithm 01</vt:lpstr>
      <vt:lpstr>Machine Learning Analysis Agglomerative Clustering Algorithm 02</vt:lpstr>
      <vt:lpstr>Machine Learning Analysis DBSCAN and MeanShift Algorithms </vt:lpstr>
      <vt:lpstr>Machine Learning Findings algorithms comparison </vt:lpstr>
      <vt:lpstr>Models flaws and strengths and advanced steps</vt:lpstr>
      <vt:lpstr>Models flaws and strengths </vt:lpstr>
      <vt:lpstr>Advanced steps further suggestions: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ML Regression  Insurance Charges Prediction</dc:title>
  <dc:creator>Mohamad Osman</dc:creator>
  <cp:lastModifiedBy>SGTC TRAINEE2</cp:lastModifiedBy>
  <cp:revision>94</cp:revision>
  <dcterms:created xsi:type="dcterms:W3CDTF">2021-12-24T17:37:56Z</dcterms:created>
  <dcterms:modified xsi:type="dcterms:W3CDTF">2023-03-24T06:58:07Z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